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73" r:id="rId3"/>
    <p:sldId id="266" r:id="rId4"/>
    <p:sldId id="262" r:id="rId5"/>
    <p:sldId id="263" r:id="rId6"/>
    <p:sldId id="258" r:id="rId7"/>
    <p:sldId id="259" r:id="rId8"/>
    <p:sldId id="271" r:id="rId9"/>
    <p:sldId id="272" r:id="rId10"/>
    <p:sldId id="269" r:id="rId11"/>
    <p:sldId id="276" r:id="rId12"/>
    <p:sldId id="261" r:id="rId13"/>
    <p:sldId id="274" r:id="rId14"/>
    <p:sldId id="268" r:id="rId15"/>
    <p:sldId id="27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183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220A20-D687-F14C-8F65-DC3AB2202952}" type="datetimeFigureOut">
              <a:rPr lang="en-US" smtClean="0"/>
              <a:t>25/09/2014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8B7710-DCD9-C34A-A51D-C8C840244560}" type="slidenum">
              <a:rPr lang="en-US" smtClean="0"/>
              <a:t>‹#›</a:t>
            </a:fld>
            <a:endParaRPr lang="en-US"/>
          </a:p>
        </p:txBody>
      </p:sp>
    </p:spTree>
    <p:extLst>
      <p:ext uri="{BB962C8B-B14F-4D97-AF65-F5344CB8AC3E}">
        <p14:creationId xmlns:p14="http://schemas.microsoft.com/office/powerpoint/2010/main" val="31929777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has happened</a:t>
            </a:r>
            <a:r>
              <a:rPr lang="en-US" baseline="0" dirty="0" smtClean="0"/>
              <a:t> at </a:t>
            </a:r>
            <a:r>
              <a:rPr lang="en-US" baseline="0" dirty="0" err="1" smtClean="0"/>
              <a:t>Altmetric</a:t>
            </a:r>
            <a:r>
              <a:rPr lang="en-US" baseline="0" dirty="0" smtClean="0"/>
              <a:t> in the past year?</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1</a:t>
            </a:fld>
            <a:endParaRPr lang="en-US"/>
          </a:p>
        </p:txBody>
      </p:sp>
    </p:spTree>
    <p:extLst>
      <p:ext uri="{BB962C8B-B14F-4D97-AF65-F5344CB8AC3E}">
        <p14:creationId xmlns:p14="http://schemas.microsoft.com/office/powerpoint/2010/main" val="3486369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a:t>
            </a:r>
            <a:r>
              <a:rPr lang="en-US" baseline="0" dirty="0" smtClean="0"/>
              <a:t> aggregation of metrics at institutional, author, departmental level</a:t>
            </a:r>
            <a:endParaRPr lang="en-US" dirty="0"/>
          </a:p>
        </p:txBody>
      </p:sp>
      <p:sp>
        <p:nvSpPr>
          <p:cNvPr id="4" name="Slide Number Placeholder 3"/>
          <p:cNvSpPr>
            <a:spLocks noGrp="1"/>
          </p:cNvSpPr>
          <p:nvPr>
            <p:ph type="sldNum" sz="quarter" idx="10"/>
          </p:nvPr>
        </p:nvSpPr>
        <p:spPr/>
        <p:txBody>
          <a:bodyPr/>
          <a:lstStyle/>
          <a:p>
            <a:fld id="{DC3E360B-6ABA-6B4C-A73E-6A18967D32B6}" type="slidenum">
              <a:rPr lang="en-US" smtClean="0"/>
              <a:t>10</a:t>
            </a:fld>
            <a:endParaRPr lang="en-US"/>
          </a:p>
        </p:txBody>
      </p:sp>
    </p:spTree>
    <p:extLst>
      <p:ext uri="{BB962C8B-B14F-4D97-AF65-F5344CB8AC3E}">
        <p14:creationId xmlns:p14="http://schemas.microsoft.com/office/powerpoint/2010/main" val="3693565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second, even more important part of that is data! Download counts and social media don’t cut it</a:t>
            </a:r>
            <a:r>
              <a:rPr lang="en-US" baseline="0" dirty="0" smtClean="0"/>
              <a:t>… they are only part of the story. If you’re serious about using </a:t>
            </a:r>
            <a:r>
              <a:rPr lang="en-US" baseline="0" dirty="0" err="1" smtClean="0"/>
              <a:t>altmetrics</a:t>
            </a:r>
            <a:r>
              <a:rPr lang="en-US" baseline="0" dirty="0" smtClean="0"/>
              <a:t> for evaluation gap then you need to go beyond this. Why we did a big push on news, why we continue to spend a lot of time on policy </a:t>
            </a:r>
            <a:r>
              <a:rPr lang="en-US" baseline="0" dirty="0" smtClean="0"/>
              <a:t>documents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that’s only the start – there are lots of exciting data sources that we want to talk to people about, that authors really care about, that are clear indicators of a paper’s influence.</a:t>
            </a:r>
          </a:p>
          <a:p>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12</a:t>
            </a:fld>
            <a:endParaRPr lang="en-US"/>
          </a:p>
        </p:txBody>
      </p:sp>
    </p:spTree>
    <p:extLst>
      <p:ext uri="{BB962C8B-B14F-4D97-AF65-F5344CB8AC3E}">
        <p14:creationId xmlns:p14="http://schemas.microsoft.com/office/powerpoint/2010/main" val="424907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It’s this – great, auditable, useful data – that remains our focus, and what we see as our core competency. This is what we’ll be continuing to deliver in 2015.</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13</a:t>
            </a:fld>
            <a:endParaRPr lang="en-US"/>
          </a:p>
        </p:txBody>
      </p:sp>
    </p:spTree>
    <p:extLst>
      <p:ext uri="{BB962C8B-B14F-4D97-AF65-F5344CB8AC3E}">
        <p14:creationId xmlns:p14="http://schemas.microsoft.com/office/powerpoint/2010/main" val="3895432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really excited by the work done</a:t>
            </a:r>
            <a:r>
              <a:rPr lang="en-US" baseline="0" dirty="0" smtClean="0"/>
              <a:t> by people like Mike Taylor, and Heather </a:t>
            </a:r>
            <a:r>
              <a:rPr lang="en-US" baseline="0" dirty="0" err="1" smtClean="0"/>
              <a:t>Piwowar’s</a:t>
            </a:r>
            <a:r>
              <a:rPr lang="en-US" baseline="0" dirty="0" smtClean="0"/>
              <a:t> </a:t>
            </a:r>
            <a:r>
              <a:rPr lang="en-US" dirty="0" smtClean="0"/>
              <a:t>31 </a:t>
            </a:r>
            <a:r>
              <a:rPr lang="en-US" dirty="0" err="1" smtClean="0"/>
              <a:t>flavours</a:t>
            </a:r>
            <a:r>
              <a:rPr lang="en-US" baseline="0" dirty="0" smtClean="0"/>
              <a:t> of research impact blog post from a couple of years back.</a:t>
            </a:r>
          </a:p>
          <a:p>
            <a:r>
              <a:rPr lang="en-US" baseline="0" dirty="0" smtClean="0"/>
              <a:t>It’s clear that articles have different ‘</a:t>
            </a:r>
            <a:r>
              <a:rPr lang="en-US" baseline="0" dirty="0" err="1" smtClean="0"/>
              <a:t>flavours</a:t>
            </a:r>
            <a:r>
              <a:rPr lang="en-US" baseline="0" dirty="0" smtClean="0"/>
              <a:t>’ of impact, as well as the sources themselves. We’re excited to be involved in figuring out standard, cross platform ways of splitting the data like this within initiatives like the NISO standards project and Snowball metrics.</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14</a:t>
            </a:fld>
            <a:endParaRPr lang="en-US"/>
          </a:p>
        </p:txBody>
      </p:sp>
    </p:spTree>
    <p:extLst>
      <p:ext uri="{BB962C8B-B14F-4D97-AF65-F5344CB8AC3E}">
        <p14:creationId xmlns:p14="http://schemas.microsoft.com/office/powerpoint/2010/main" val="1765424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15</a:t>
            </a:fld>
            <a:endParaRPr lang="en-US"/>
          </a:p>
        </p:txBody>
      </p:sp>
    </p:spTree>
    <p:extLst>
      <p:ext uri="{BB962C8B-B14F-4D97-AF65-F5344CB8AC3E}">
        <p14:creationId xmlns:p14="http://schemas.microsoft.com/office/powerpoint/2010/main" val="389543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worked with a lot of</a:t>
            </a:r>
            <a:r>
              <a:rPr lang="en-US" baseline="0" dirty="0" smtClean="0"/>
              <a:t> people, shared a lot of data, learned a lot in return</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2</a:t>
            </a:fld>
            <a:endParaRPr lang="en-US"/>
          </a:p>
        </p:txBody>
      </p:sp>
    </p:spTree>
    <p:extLst>
      <p:ext uri="{BB962C8B-B14F-4D97-AF65-F5344CB8AC3E}">
        <p14:creationId xmlns:p14="http://schemas.microsoft.com/office/powerpoint/2010/main" val="139745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learned fairly definitively that </a:t>
            </a:r>
            <a:r>
              <a:rPr lang="en-US" baseline="0" dirty="0" err="1" smtClean="0"/>
              <a:t>altmetrics</a:t>
            </a:r>
            <a:r>
              <a:rPr lang="en-US" baseline="0" dirty="0" smtClean="0"/>
              <a:t> don’t correlate with citations – or only weakly.</a:t>
            </a:r>
          </a:p>
          <a:p>
            <a:r>
              <a:rPr lang="en-US" baseline="0" dirty="0" smtClean="0"/>
              <a:t>We learned that you can do better by not looking at all sources at once, but splitting them up (more on that later)</a:t>
            </a:r>
          </a:p>
          <a:p>
            <a:r>
              <a:rPr lang="en-US" baseline="0" dirty="0" smtClean="0"/>
              <a:t>Here are some of the authors – some of them are here. Not going to tell you which author is which paper, ask them in the coffee break!</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3</a:t>
            </a:fld>
            <a:endParaRPr lang="en-US"/>
          </a:p>
        </p:txBody>
      </p:sp>
    </p:spTree>
    <p:extLst>
      <p:ext uri="{BB962C8B-B14F-4D97-AF65-F5344CB8AC3E}">
        <p14:creationId xmlns:p14="http://schemas.microsoft.com/office/powerpoint/2010/main" val="945160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learned lots about</a:t>
            </a:r>
            <a:r>
              <a:rPr lang="en-US" baseline="0" dirty="0" smtClean="0"/>
              <a:t> what end users value, and the uses they have for the data</a:t>
            </a:r>
            <a:endParaRPr lang="en-US" dirty="0"/>
          </a:p>
        </p:txBody>
      </p:sp>
      <p:sp>
        <p:nvSpPr>
          <p:cNvPr id="4" name="Slide Number Placeholder 3"/>
          <p:cNvSpPr>
            <a:spLocks noGrp="1"/>
          </p:cNvSpPr>
          <p:nvPr>
            <p:ph type="sldNum" sz="quarter" idx="10"/>
          </p:nvPr>
        </p:nvSpPr>
        <p:spPr/>
        <p:txBody>
          <a:bodyPr/>
          <a:lstStyle/>
          <a:p>
            <a:fld id="{2B0FE544-D26F-6B4A-A351-D7FB3B48D9A2}" type="slidenum">
              <a:rPr lang="en-US" smtClean="0"/>
              <a:t>4</a:t>
            </a:fld>
            <a:endParaRPr lang="en-US"/>
          </a:p>
        </p:txBody>
      </p:sp>
    </p:spTree>
    <p:extLst>
      <p:ext uri="{BB962C8B-B14F-4D97-AF65-F5344CB8AC3E}">
        <p14:creationId xmlns:p14="http://schemas.microsoft.com/office/powerpoint/2010/main" val="249054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r>
              <a:rPr lang="en-US" dirty="0" smtClean="0">
                <a:latin typeface="Calibri" charset="0"/>
              </a:rPr>
              <a:t>And</a:t>
            </a:r>
            <a:r>
              <a:rPr lang="en-US" baseline="0" dirty="0" smtClean="0">
                <a:latin typeface="Calibri" charset="0"/>
              </a:rPr>
              <a:t> article level metrics are definitely not ‘alternative’ any more in STM publishing, which is crazy when you think about the fact that Jason only coined the phrase in 2010</a:t>
            </a:r>
            <a:endParaRPr lang="en-US" dirty="0">
              <a:latin typeface="Calibri" charset="0"/>
            </a:endParaRPr>
          </a:p>
        </p:txBody>
      </p:sp>
      <p:sp>
        <p:nvSpPr>
          <p:cNvPr id="4198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ＭＳ Ｐゴシック" charset="0"/>
                <a:cs typeface="Arial" charset="0"/>
              </a:defRPr>
            </a:lvl1pPr>
            <a:lvl2pPr marL="729057" indent="-280406" eaLnBrk="0" hangingPunct="0">
              <a:defRPr>
                <a:solidFill>
                  <a:schemeClr val="tx1"/>
                </a:solidFill>
                <a:latin typeface="Calibri" charset="0"/>
                <a:ea typeface="Arial" charset="0"/>
                <a:cs typeface="Arial" charset="0"/>
              </a:defRPr>
            </a:lvl2pPr>
            <a:lvl3pPr marL="1121626" indent="-224325" eaLnBrk="0" hangingPunct="0">
              <a:defRPr>
                <a:solidFill>
                  <a:schemeClr val="tx1"/>
                </a:solidFill>
                <a:latin typeface="Calibri" charset="0"/>
                <a:ea typeface="Arial" charset="0"/>
                <a:cs typeface="Arial" charset="0"/>
              </a:defRPr>
            </a:lvl3pPr>
            <a:lvl4pPr marL="1570276" indent="-224325" eaLnBrk="0" hangingPunct="0">
              <a:defRPr>
                <a:solidFill>
                  <a:schemeClr val="tx1"/>
                </a:solidFill>
                <a:latin typeface="Calibri" charset="0"/>
                <a:ea typeface="Arial" charset="0"/>
                <a:cs typeface="Arial" charset="0"/>
              </a:defRPr>
            </a:lvl4pPr>
            <a:lvl5pPr marL="2018927" indent="-224325" eaLnBrk="0" hangingPunct="0">
              <a:defRPr>
                <a:solidFill>
                  <a:schemeClr val="tx1"/>
                </a:solidFill>
                <a:latin typeface="Calibri" charset="0"/>
                <a:ea typeface="Arial" charset="0"/>
                <a:cs typeface="Arial" charset="0"/>
              </a:defRPr>
            </a:lvl5pPr>
            <a:lvl6pPr marL="2467577" indent="-224325" eaLnBrk="0" fontAlgn="base" hangingPunct="0">
              <a:spcBef>
                <a:spcPct val="0"/>
              </a:spcBef>
              <a:spcAft>
                <a:spcPct val="0"/>
              </a:spcAft>
              <a:defRPr>
                <a:solidFill>
                  <a:schemeClr val="tx1"/>
                </a:solidFill>
                <a:latin typeface="Calibri" charset="0"/>
                <a:ea typeface="Arial" charset="0"/>
                <a:cs typeface="Arial" charset="0"/>
              </a:defRPr>
            </a:lvl6pPr>
            <a:lvl7pPr marL="2916227" indent="-224325" eaLnBrk="0" fontAlgn="base" hangingPunct="0">
              <a:spcBef>
                <a:spcPct val="0"/>
              </a:spcBef>
              <a:spcAft>
                <a:spcPct val="0"/>
              </a:spcAft>
              <a:defRPr>
                <a:solidFill>
                  <a:schemeClr val="tx1"/>
                </a:solidFill>
                <a:latin typeface="Calibri" charset="0"/>
                <a:ea typeface="Arial" charset="0"/>
                <a:cs typeface="Arial" charset="0"/>
              </a:defRPr>
            </a:lvl7pPr>
            <a:lvl8pPr marL="3364878" indent="-224325" eaLnBrk="0" fontAlgn="base" hangingPunct="0">
              <a:spcBef>
                <a:spcPct val="0"/>
              </a:spcBef>
              <a:spcAft>
                <a:spcPct val="0"/>
              </a:spcAft>
              <a:defRPr>
                <a:solidFill>
                  <a:schemeClr val="tx1"/>
                </a:solidFill>
                <a:latin typeface="Calibri" charset="0"/>
                <a:ea typeface="Arial" charset="0"/>
                <a:cs typeface="Arial" charset="0"/>
              </a:defRPr>
            </a:lvl8pPr>
            <a:lvl9pPr marL="3813528" indent="-224325"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DB6DBAD5-29B1-CA47-BFEA-E068BCF79F68}" type="slidenum">
              <a:rPr lang="en-US">
                <a:latin typeface="Arial" charset="0"/>
                <a:ea typeface="MS PGothic" charset="0"/>
                <a:cs typeface="MS PGothic" charset="0"/>
              </a:rPr>
              <a:pPr eaLnBrk="1" hangingPunct="1"/>
              <a:t>5</a:t>
            </a:fld>
            <a:endParaRPr lang="en-US">
              <a:latin typeface="Arial" charset="0"/>
              <a:ea typeface="MS PGothic" charset="0"/>
              <a:cs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my biggest epiphany this year:</a:t>
            </a:r>
            <a:r>
              <a:rPr lang="en-US" baseline="0" dirty="0" smtClean="0"/>
              <a:t> this phrase summed up a lot of what we’d been hearing from institutions. I saw it in a blog post by Paul </a:t>
            </a:r>
            <a:r>
              <a:rPr lang="en-US" baseline="0" dirty="0" err="1" smtClean="0"/>
              <a:t>Wouters</a:t>
            </a:r>
            <a:r>
              <a:rPr lang="en-US" baseline="0" dirty="0" smtClean="0"/>
              <a:t>, at CWTS</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6</a:t>
            </a:fld>
            <a:endParaRPr lang="en-US"/>
          </a:p>
        </p:txBody>
      </p:sp>
    </p:spTree>
    <p:extLst>
      <p:ext uri="{BB962C8B-B14F-4D97-AF65-F5344CB8AC3E}">
        <p14:creationId xmlns:p14="http://schemas.microsoft.com/office/powerpoint/2010/main" val="384335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Funders</a:t>
            </a:r>
            <a:r>
              <a:rPr lang="en-US" baseline="0" dirty="0" smtClean="0"/>
              <a:t> of all kinds are of course concerned primarily with quality of research, but also with broader impacts</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7</a:t>
            </a:fld>
            <a:endParaRPr lang="en-US"/>
          </a:p>
        </p:txBody>
      </p:sp>
    </p:spTree>
    <p:extLst>
      <p:ext uri="{BB962C8B-B14F-4D97-AF65-F5344CB8AC3E}">
        <p14:creationId xmlns:p14="http://schemas.microsoft.com/office/powerpoint/2010/main" val="4172986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it’s not</a:t>
            </a:r>
            <a:r>
              <a:rPr lang="en-US" baseline="0" dirty="0" smtClean="0"/>
              <a:t> anything new, but it brought a question into focus for us</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8</a:t>
            </a:fld>
            <a:endParaRPr lang="en-US"/>
          </a:p>
        </p:txBody>
      </p:sp>
    </p:spTree>
    <p:extLst>
      <p:ext uri="{BB962C8B-B14F-4D97-AF65-F5344CB8AC3E}">
        <p14:creationId xmlns:p14="http://schemas.microsoft.com/office/powerpoint/2010/main" val="389543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worked with many institutions here and abroad on </a:t>
            </a:r>
            <a:r>
              <a:rPr lang="en-US" baseline="0" dirty="0" err="1" smtClean="0"/>
              <a:t>Altmetric</a:t>
            </a:r>
            <a:r>
              <a:rPr lang="en-US" baseline="0" dirty="0" smtClean="0"/>
              <a:t> for Institutions – Cambridge, Melbourne, around half a dozen others big and small</a:t>
            </a:r>
            <a:endParaRPr lang="en-US" dirty="0"/>
          </a:p>
        </p:txBody>
      </p:sp>
      <p:sp>
        <p:nvSpPr>
          <p:cNvPr id="4" name="Slide Number Placeholder 3"/>
          <p:cNvSpPr>
            <a:spLocks noGrp="1"/>
          </p:cNvSpPr>
          <p:nvPr>
            <p:ph type="sldNum" sz="quarter" idx="10"/>
          </p:nvPr>
        </p:nvSpPr>
        <p:spPr/>
        <p:txBody>
          <a:bodyPr/>
          <a:lstStyle/>
          <a:p>
            <a:fld id="{BD8B7710-DCD9-C34A-A51D-C8C840244560}" type="slidenum">
              <a:rPr lang="en-US" smtClean="0"/>
              <a:t>9</a:t>
            </a:fld>
            <a:endParaRPr lang="en-US"/>
          </a:p>
        </p:txBody>
      </p:sp>
    </p:spTree>
    <p:extLst>
      <p:ext uri="{BB962C8B-B14F-4D97-AF65-F5344CB8AC3E}">
        <p14:creationId xmlns:p14="http://schemas.microsoft.com/office/powerpoint/2010/main" val="4204530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8E486886-DAE0-3449-A4D6-AAE686C7FD22}"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20279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8E486886-DAE0-3449-A4D6-AAE686C7FD22}"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48182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8E486886-DAE0-3449-A4D6-AAE686C7FD22}"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179326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8E486886-DAE0-3449-A4D6-AAE686C7FD22}"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105635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8E486886-DAE0-3449-A4D6-AAE686C7FD22}"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512479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8E486886-DAE0-3449-A4D6-AAE686C7FD22}"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68180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8E486886-DAE0-3449-A4D6-AAE686C7FD22}" type="datetimeFigureOut">
              <a:rPr lang="en-US" smtClean="0"/>
              <a:t>25/09/2014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58824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8E486886-DAE0-3449-A4D6-AAE686C7FD22}" type="datetimeFigureOut">
              <a:rPr lang="en-US" smtClean="0"/>
              <a:t>25/09/2014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61069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486886-DAE0-3449-A4D6-AAE686C7FD22}" type="datetimeFigureOut">
              <a:rPr lang="en-US" smtClean="0"/>
              <a:t>25/09/2014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06728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E486886-DAE0-3449-A4D6-AAE686C7FD22}"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3783030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8E486886-DAE0-3449-A4D6-AAE686C7FD22}"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FBF7EB-C41F-6B4F-AF08-34317EC99720}" type="slidenum">
              <a:rPr lang="en-US" smtClean="0"/>
              <a:t>‹#›</a:t>
            </a:fld>
            <a:endParaRPr lang="en-US"/>
          </a:p>
        </p:txBody>
      </p:sp>
    </p:spTree>
    <p:extLst>
      <p:ext uri="{BB962C8B-B14F-4D97-AF65-F5344CB8AC3E}">
        <p14:creationId xmlns:p14="http://schemas.microsoft.com/office/powerpoint/2010/main" val="25177006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86886-DAE0-3449-A4D6-AAE686C7FD22}" type="datetimeFigureOut">
              <a:rPr lang="en-US" smtClean="0"/>
              <a:t>25/09/2014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BF7EB-C41F-6B4F-AF08-34317EC99720}" type="slidenum">
              <a:rPr lang="en-US" smtClean="0"/>
              <a:t>‹#›</a:t>
            </a:fld>
            <a:endParaRPr lang="en-US"/>
          </a:p>
        </p:txBody>
      </p:sp>
    </p:spTree>
    <p:extLst>
      <p:ext uri="{BB962C8B-B14F-4D97-AF65-F5344CB8AC3E}">
        <p14:creationId xmlns:p14="http://schemas.microsoft.com/office/powerpoint/2010/main" val="41125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1.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039" y="2880731"/>
            <a:ext cx="4633450" cy="923752"/>
          </a:xfrm>
        </p:spPr>
        <p:txBody>
          <a:bodyPr>
            <a:normAutofit fontScale="90000"/>
          </a:bodyPr>
          <a:lstStyle/>
          <a:p>
            <a:pPr algn="l"/>
            <a:r>
              <a:rPr lang="en-US" dirty="0" err="1" smtClean="0">
                <a:latin typeface="Open Sans Light"/>
                <a:cs typeface="Open Sans Light"/>
              </a:rPr>
              <a:t>Altmetric.com</a:t>
            </a:r>
            <a:r>
              <a:rPr lang="en-US" dirty="0" smtClean="0">
                <a:latin typeface="Open Sans Light"/>
                <a:cs typeface="Open Sans Light"/>
              </a:rPr>
              <a:t> in 2014</a:t>
            </a:r>
            <a:endParaRPr lang="en-US" dirty="0">
              <a:latin typeface="Open Sans Light"/>
              <a:cs typeface="Open Sans Light"/>
            </a:endParaRPr>
          </a:p>
        </p:txBody>
      </p:sp>
      <p:pic>
        <p:nvPicPr>
          <p:cNvPr id="4" name="Picture 3" descr="altmetric_circle_hires.jpg"/>
          <p:cNvPicPr>
            <a:picLocks noChangeAspect="1"/>
          </p:cNvPicPr>
          <p:nvPr/>
        </p:nvPicPr>
        <p:blipFill rotWithShape="1">
          <a:blip r:embed="rId3">
            <a:clrChange>
              <a:clrFrom>
                <a:srgbClr val="FFFFFF"/>
              </a:clrFrom>
              <a:clrTo>
                <a:srgbClr val="FFFFFF">
                  <a:alpha val="0"/>
                </a:srgbClr>
              </a:clrTo>
            </a:clrChange>
            <a:alphaModFix/>
            <a:extLst>
              <a:ext uri="{28A0092B-C50C-407E-A947-70E740481C1C}">
                <a14:useLocalDpi xmlns:a14="http://schemas.microsoft.com/office/drawing/2010/main" val="0"/>
              </a:ext>
            </a:extLst>
          </a:blip>
          <a:srcRect l="51131" t="6071" r="13559" b="23412"/>
          <a:stretch/>
        </p:blipFill>
        <p:spPr>
          <a:xfrm>
            <a:off x="0" y="0"/>
            <a:ext cx="3446799" cy="6858000"/>
          </a:xfrm>
          <a:prstGeom prst="rect">
            <a:avLst/>
          </a:prstGeom>
        </p:spPr>
      </p:pic>
    </p:spTree>
    <p:extLst>
      <p:ext uri="{BB962C8B-B14F-4D97-AF65-F5344CB8AC3E}">
        <p14:creationId xmlns:p14="http://schemas.microsoft.com/office/powerpoint/2010/main" val="7719308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7" name="Picture 6" descr="Screen Shot 2014-06-26 at 15.4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28" y="482599"/>
            <a:ext cx="5452344" cy="3185587"/>
          </a:xfrm>
          <a:prstGeom prst="rect">
            <a:avLst/>
          </a:prstGeom>
          <a:effectLst>
            <a:outerShdw blurRad="76200" dist="38100" dir="2700000" sx="101000" sy="101000" algn="tl" rotWithShape="0">
              <a:prstClr val="black">
                <a:alpha val="40000"/>
              </a:prstClr>
            </a:outerShdw>
          </a:effectLst>
        </p:spPr>
      </p:pic>
      <p:pic>
        <p:nvPicPr>
          <p:cNvPr id="6" name="Picture 5" descr="Screen Shot 2014-06-26 at 15.43.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050" y="3441146"/>
            <a:ext cx="5234386" cy="3035854"/>
          </a:xfrm>
          <a:prstGeom prst="rect">
            <a:avLst/>
          </a:prstGeom>
          <a:effectLst>
            <a:outerShdw blurRad="76200" dist="38100" dir="2700000" sx="101000" sy="101000" algn="tl" rotWithShape="0">
              <a:prstClr val="black">
                <a:alpha val="40000"/>
              </a:prstClr>
            </a:outerShdw>
          </a:effectLst>
        </p:spPr>
      </p:pic>
      <p:sp>
        <p:nvSpPr>
          <p:cNvPr id="8" name="Rectangle 7"/>
          <p:cNvSpPr/>
          <p:nvPr/>
        </p:nvSpPr>
        <p:spPr>
          <a:xfrm>
            <a:off x="6140451" y="1629753"/>
            <a:ext cx="2851150" cy="369332"/>
          </a:xfrm>
          <a:prstGeom prst="rect">
            <a:avLst/>
          </a:prstGeom>
        </p:spPr>
        <p:txBody>
          <a:bodyPr wrap="square">
            <a:spAutoFit/>
          </a:bodyPr>
          <a:lstStyle/>
          <a:p>
            <a:r>
              <a:rPr lang="en-US" dirty="0" smtClean="0">
                <a:solidFill>
                  <a:srgbClr val="FFFFFF"/>
                </a:solidFill>
                <a:latin typeface="Rosario Regular"/>
                <a:cs typeface="Rosario Regular"/>
              </a:rPr>
              <a:t>Browsing by author</a:t>
            </a:r>
            <a:endParaRPr lang="en-US" dirty="0">
              <a:solidFill>
                <a:srgbClr val="FFFFFF"/>
              </a:solidFill>
              <a:latin typeface="Rosario Regular"/>
              <a:cs typeface="Rosario Regular"/>
            </a:endParaRPr>
          </a:p>
        </p:txBody>
      </p:sp>
      <p:sp>
        <p:nvSpPr>
          <p:cNvPr id="9" name="Rectangle 8"/>
          <p:cNvSpPr/>
          <p:nvPr/>
        </p:nvSpPr>
        <p:spPr>
          <a:xfrm>
            <a:off x="768351" y="4836503"/>
            <a:ext cx="2565399" cy="369332"/>
          </a:xfrm>
          <a:prstGeom prst="rect">
            <a:avLst/>
          </a:prstGeom>
        </p:spPr>
        <p:txBody>
          <a:bodyPr wrap="square">
            <a:spAutoFit/>
          </a:bodyPr>
          <a:lstStyle/>
          <a:p>
            <a:r>
              <a:rPr lang="en-US" dirty="0" smtClean="0">
                <a:solidFill>
                  <a:srgbClr val="FFFFFF"/>
                </a:solidFill>
                <a:latin typeface="Rosario Regular"/>
                <a:cs typeface="Rosario Regular"/>
              </a:rPr>
              <a:t>Browsing by department</a:t>
            </a:r>
            <a:endParaRPr lang="en-US" dirty="0">
              <a:solidFill>
                <a:srgbClr val="FFFFFF"/>
              </a:solidFill>
              <a:latin typeface="Rosario Regular"/>
              <a:cs typeface="Rosario Regular"/>
            </a:endParaRPr>
          </a:p>
        </p:txBody>
      </p:sp>
      <p:sp>
        <p:nvSpPr>
          <p:cNvPr id="14" name="Freeform 13"/>
          <p:cNvSpPr/>
          <p:nvPr/>
        </p:nvSpPr>
        <p:spPr>
          <a:xfrm>
            <a:off x="6127750" y="2082800"/>
            <a:ext cx="1143000" cy="445022"/>
          </a:xfrm>
          <a:custGeom>
            <a:avLst/>
            <a:gdLst>
              <a:gd name="connsiteX0" fmla="*/ 1143000 w 1143000"/>
              <a:gd name="connsiteY0" fmla="*/ 0 h 445022"/>
              <a:gd name="connsiteX1" fmla="*/ 952500 w 1143000"/>
              <a:gd name="connsiteY1" fmla="*/ 381000 h 445022"/>
              <a:gd name="connsiteX2" fmla="*/ 0 w 1143000"/>
              <a:gd name="connsiteY2" fmla="*/ 444500 h 445022"/>
            </a:gdLst>
            <a:ahLst/>
            <a:cxnLst>
              <a:cxn ang="0">
                <a:pos x="connsiteX0" y="connsiteY0"/>
              </a:cxn>
              <a:cxn ang="0">
                <a:pos x="connsiteX1" y="connsiteY1"/>
              </a:cxn>
              <a:cxn ang="0">
                <a:pos x="connsiteX2" y="connsiteY2"/>
              </a:cxn>
            </a:cxnLst>
            <a:rect l="l" t="t" r="r" b="b"/>
            <a:pathLst>
              <a:path w="1143000" h="445022">
                <a:moveTo>
                  <a:pt x="1143000" y="0"/>
                </a:moveTo>
                <a:cubicBezTo>
                  <a:pt x="1143000" y="153458"/>
                  <a:pt x="1143000" y="306917"/>
                  <a:pt x="952500" y="381000"/>
                </a:cubicBezTo>
                <a:cubicBezTo>
                  <a:pt x="762000" y="455083"/>
                  <a:pt x="0" y="444500"/>
                  <a:pt x="0" y="444500"/>
                </a:cubicBezTo>
              </a:path>
            </a:pathLst>
          </a:custGeom>
          <a:ln>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flipH="1">
            <a:off x="2292350" y="5244457"/>
            <a:ext cx="1143000" cy="445022"/>
          </a:xfrm>
          <a:custGeom>
            <a:avLst/>
            <a:gdLst>
              <a:gd name="connsiteX0" fmla="*/ 1143000 w 1143000"/>
              <a:gd name="connsiteY0" fmla="*/ 0 h 445022"/>
              <a:gd name="connsiteX1" fmla="*/ 952500 w 1143000"/>
              <a:gd name="connsiteY1" fmla="*/ 381000 h 445022"/>
              <a:gd name="connsiteX2" fmla="*/ 0 w 1143000"/>
              <a:gd name="connsiteY2" fmla="*/ 444500 h 445022"/>
            </a:gdLst>
            <a:ahLst/>
            <a:cxnLst>
              <a:cxn ang="0">
                <a:pos x="connsiteX0" y="connsiteY0"/>
              </a:cxn>
              <a:cxn ang="0">
                <a:pos x="connsiteX1" y="connsiteY1"/>
              </a:cxn>
              <a:cxn ang="0">
                <a:pos x="connsiteX2" y="connsiteY2"/>
              </a:cxn>
            </a:cxnLst>
            <a:rect l="l" t="t" r="r" b="b"/>
            <a:pathLst>
              <a:path w="1143000" h="445022">
                <a:moveTo>
                  <a:pt x="1143000" y="0"/>
                </a:moveTo>
                <a:cubicBezTo>
                  <a:pt x="1143000" y="153458"/>
                  <a:pt x="1143000" y="306917"/>
                  <a:pt x="952500" y="381000"/>
                </a:cubicBezTo>
                <a:cubicBezTo>
                  <a:pt x="762000" y="455083"/>
                  <a:pt x="0" y="444500"/>
                  <a:pt x="0" y="444500"/>
                </a:cubicBezTo>
              </a:path>
            </a:pathLst>
          </a:custGeom>
          <a:ln>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617762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2"/>
          <p:cNvSpPr>
            <a:spLocks noGrp="1"/>
          </p:cNvSpPr>
          <p:nvPr>
            <p:ph idx="1"/>
          </p:nvPr>
        </p:nvSpPr>
        <p:spPr>
          <a:xfrm>
            <a:off x="856800" y="450634"/>
            <a:ext cx="7434663" cy="774368"/>
          </a:xfrm>
        </p:spPr>
        <p:txBody>
          <a:bodyPr>
            <a:normAutofit/>
          </a:bodyPr>
          <a:lstStyle/>
          <a:p>
            <a:pPr marL="0" indent="0">
              <a:buNone/>
            </a:pPr>
            <a:r>
              <a:rPr lang="en-US" sz="3600" b="1" dirty="0" smtClean="0">
                <a:solidFill>
                  <a:srgbClr val="FFFFFF"/>
                </a:solidFill>
                <a:latin typeface="Rosario Bold"/>
                <a:cs typeface="Rosario Bold"/>
              </a:rPr>
              <a:t>Underlying this… the data</a:t>
            </a:r>
            <a:endParaRPr lang="en-US" sz="3600" b="1" dirty="0">
              <a:solidFill>
                <a:srgbClr val="FFFFFF"/>
              </a:solidFill>
              <a:latin typeface="Rosario Bold"/>
              <a:cs typeface="Rosario Bold"/>
            </a:endParaRPr>
          </a:p>
        </p:txBody>
      </p:sp>
      <p:sp>
        <p:nvSpPr>
          <p:cNvPr id="24" name="TextBox 23"/>
          <p:cNvSpPr txBox="1"/>
          <p:nvPr/>
        </p:nvSpPr>
        <p:spPr>
          <a:xfrm>
            <a:off x="3136899" y="1431892"/>
            <a:ext cx="2745752" cy="369332"/>
          </a:xfrm>
          <a:prstGeom prst="rect">
            <a:avLst/>
          </a:prstGeom>
          <a:noFill/>
        </p:spPr>
        <p:txBody>
          <a:bodyPr wrap="square" rtlCol="0">
            <a:spAutoFit/>
          </a:bodyPr>
          <a:lstStyle/>
          <a:p>
            <a:r>
              <a:rPr lang="en-US" dirty="0" smtClean="0">
                <a:solidFill>
                  <a:schemeClr val="bg1"/>
                </a:solidFill>
                <a:latin typeface="Rosario Regular"/>
                <a:cs typeface="Rosario Regular"/>
              </a:rPr>
              <a:t>Blogs, reviews, comments</a:t>
            </a:r>
            <a:endParaRPr lang="en-US" dirty="0">
              <a:solidFill>
                <a:schemeClr val="bg1"/>
              </a:solidFill>
              <a:latin typeface="Rosario Regular"/>
              <a:cs typeface="Rosario Regular"/>
            </a:endParaRPr>
          </a:p>
        </p:txBody>
      </p:sp>
      <p:sp>
        <p:nvSpPr>
          <p:cNvPr id="25" name="Rectangle 24"/>
          <p:cNvSpPr/>
          <p:nvPr/>
        </p:nvSpPr>
        <p:spPr>
          <a:xfrm>
            <a:off x="3136899" y="1801224"/>
            <a:ext cx="2621237" cy="646331"/>
          </a:xfrm>
          <a:prstGeom prst="rect">
            <a:avLst/>
          </a:prstGeom>
        </p:spPr>
        <p:txBody>
          <a:bodyPr wrap="square">
            <a:spAutoFit/>
          </a:bodyPr>
          <a:lstStyle/>
          <a:p>
            <a:r>
              <a:rPr lang="en-US" sz="1200" dirty="0" smtClean="0">
                <a:solidFill>
                  <a:srgbClr val="FFFFFF"/>
                </a:solidFill>
                <a:latin typeface="Rosario Regular"/>
                <a:cs typeface="Rosario Regular"/>
              </a:rPr>
              <a:t>Including Faculty of 1000, </a:t>
            </a:r>
            <a:r>
              <a:rPr lang="en-US" sz="1200" dirty="0" err="1" smtClean="0">
                <a:solidFill>
                  <a:srgbClr val="FFFFFF"/>
                </a:solidFill>
                <a:latin typeface="Rosario Regular"/>
                <a:cs typeface="Rosario Regular"/>
              </a:rPr>
              <a:t>PubPeer</a:t>
            </a:r>
            <a:r>
              <a:rPr lang="en-US" sz="1200" dirty="0" smtClean="0">
                <a:solidFill>
                  <a:srgbClr val="FFFFFF"/>
                </a:solidFill>
                <a:latin typeface="Rosario Regular"/>
                <a:cs typeface="Rosario Regular"/>
              </a:rPr>
              <a:t>, </a:t>
            </a:r>
            <a:r>
              <a:rPr lang="en-US" sz="1200" dirty="0" err="1" smtClean="0">
                <a:solidFill>
                  <a:srgbClr val="FFFFFF"/>
                </a:solidFill>
                <a:latin typeface="Rosario Regular"/>
                <a:cs typeface="Rosario Regular"/>
              </a:rPr>
              <a:t>MathOverflow</a:t>
            </a:r>
            <a:r>
              <a:rPr lang="en-US" sz="1200" dirty="0" smtClean="0">
                <a:solidFill>
                  <a:srgbClr val="FFFFFF"/>
                </a:solidFill>
                <a:latin typeface="Rosario Regular"/>
                <a:cs typeface="Rosario Regular"/>
              </a:rPr>
              <a:t> and the world’s largest curated index of academic blogs.</a:t>
            </a:r>
            <a:endParaRPr lang="en-US" sz="1200" dirty="0">
              <a:solidFill>
                <a:srgbClr val="FFFFFF"/>
              </a:solidFill>
              <a:latin typeface="Rosario Regular"/>
              <a:cs typeface="Rosario Regular"/>
            </a:endParaRPr>
          </a:p>
        </p:txBody>
      </p:sp>
      <p:pic>
        <p:nvPicPr>
          <p:cNvPr id="16" name="Picture 6" descr="rblo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48" y="1433496"/>
            <a:ext cx="2298928" cy="1207504"/>
          </a:xfrm>
          <a:prstGeom prst="rect">
            <a:avLst/>
          </a:prstGeom>
          <a:noFill/>
          <a:ln w="9525">
            <a:solidFill>
              <a:srgbClr val="333333"/>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descr="Screen Shot 2014-09-07 at 22.09.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48" y="3019115"/>
            <a:ext cx="2298928" cy="1180198"/>
          </a:xfrm>
          <a:prstGeom prst="rect">
            <a:avLst/>
          </a:prstGeom>
        </p:spPr>
      </p:pic>
      <p:sp>
        <p:nvSpPr>
          <p:cNvPr id="20" name="TextBox 19"/>
          <p:cNvSpPr txBox="1"/>
          <p:nvPr/>
        </p:nvSpPr>
        <p:spPr>
          <a:xfrm>
            <a:off x="3136901" y="2980415"/>
            <a:ext cx="2745750" cy="369332"/>
          </a:xfrm>
          <a:prstGeom prst="rect">
            <a:avLst/>
          </a:prstGeom>
          <a:noFill/>
        </p:spPr>
        <p:txBody>
          <a:bodyPr wrap="square" rtlCol="0">
            <a:spAutoFit/>
          </a:bodyPr>
          <a:lstStyle/>
          <a:p>
            <a:r>
              <a:rPr lang="en-US" dirty="0" smtClean="0">
                <a:solidFill>
                  <a:schemeClr val="bg1"/>
                </a:solidFill>
                <a:latin typeface="Rosario Regular"/>
                <a:cs typeface="Rosario Regular"/>
              </a:rPr>
              <a:t>Newspapers &amp; magazines</a:t>
            </a:r>
            <a:endParaRPr lang="en-US" dirty="0">
              <a:solidFill>
                <a:schemeClr val="bg1"/>
              </a:solidFill>
              <a:latin typeface="Rosario Regular"/>
              <a:cs typeface="Rosario Regular"/>
            </a:endParaRPr>
          </a:p>
        </p:txBody>
      </p:sp>
      <p:sp>
        <p:nvSpPr>
          <p:cNvPr id="21" name="Rectangle 20"/>
          <p:cNvSpPr/>
          <p:nvPr/>
        </p:nvSpPr>
        <p:spPr>
          <a:xfrm>
            <a:off x="3136900" y="3349747"/>
            <a:ext cx="2621237" cy="461665"/>
          </a:xfrm>
          <a:prstGeom prst="rect">
            <a:avLst/>
          </a:prstGeom>
        </p:spPr>
        <p:txBody>
          <a:bodyPr wrap="square">
            <a:spAutoFit/>
          </a:bodyPr>
          <a:lstStyle/>
          <a:p>
            <a:r>
              <a:rPr lang="en-US" sz="1200" dirty="0" smtClean="0">
                <a:solidFill>
                  <a:srgbClr val="FFFFFF"/>
                </a:solidFill>
                <a:latin typeface="Rosario Regular"/>
                <a:cs typeface="Rosario Regular"/>
              </a:rPr>
              <a:t>International titles, both mainstream and niche.</a:t>
            </a:r>
            <a:endParaRPr lang="en-US" sz="1200" dirty="0">
              <a:solidFill>
                <a:srgbClr val="FFFFFF"/>
              </a:solidFill>
              <a:latin typeface="Rosario Regular"/>
              <a:cs typeface="Rosario Regular"/>
            </a:endParaRPr>
          </a:p>
        </p:txBody>
      </p:sp>
      <p:pic>
        <p:nvPicPr>
          <p:cNvPr id="22" name="Picture 21" descr="Screen Shot 2014-05-07 at 13.41.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48" y="5191014"/>
            <a:ext cx="7073900" cy="1133387"/>
          </a:xfrm>
          <a:prstGeom prst="rect">
            <a:avLst/>
          </a:prstGeom>
        </p:spPr>
      </p:pic>
      <p:sp>
        <p:nvSpPr>
          <p:cNvPr id="23" name="TextBox 22"/>
          <p:cNvSpPr txBox="1"/>
          <p:nvPr/>
        </p:nvSpPr>
        <p:spPr>
          <a:xfrm>
            <a:off x="638448" y="4693865"/>
            <a:ext cx="2745750" cy="369332"/>
          </a:xfrm>
          <a:prstGeom prst="rect">
            <a:avLst/>
          </a:prstGeom>
          <a:noFill/>
        </p:spPr>
        <p:txBody>
          <a:bodyPr wrap="square" rtlCol="0">
            <a:spAutoFit/>
          </a:bodyPr>
          <a:lstStyle/>
          <a:p>
            <a:r>
              <a:rPr lang="en-US" dirty="0" smtClean="0">
                <a:solidFill>
                  <a:schemeClr val="bg1"/>
                </a:solidFill>
                <a:latin typeface="Rosario Regular"/>
                <a:cs typeface="Rosario Regular"/>
              </a:rPr>
              <a:t>Social media</a:t>
            </a:r>
            <a:endParaRPr lang="en-US" dirty="0">
              <a:solidFill>
                <a:schemeClr val="bg1"/>
              </a:solidFill>
              <a:latin typeface="Rosario Regular"/>
              <a:cs typeface="Rosario Regular"/>
            </a:endParaRPr>
          </a:p>
        </p:txBody>
      </p:sp>
      <p:pic>
        <p:nvPicPr>
          <p:cNvPr id="9" name="Picture 8" descr="Screen Shot 2014-09-07 at 22.17.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251" y="1431892"/>
            <a:ext cx="2283449" cy="1303498"/>
          </a:xfrm>
          <a:prstGeom prst="rect">
            <a:avLst/>
          </a:prstGeom>
        </p:spPr>
      </p:pic>
      <p:pic>
        <p:nvPicPr>
          <p:cNvPr id="10" name="Picture 9" descr="Screen Shot 2014-09-07 at 22.1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8251" y="3016641"/>
            <a:ext cx="2283449" cy="1257989"/>
          </a:xfrm>
          <a:prstGeom prst="rect">
            <a:avLst/>
          </a:prstGeom>
        </p:spPr>
      </p:pic>
    </p:spTree>
    <p:extLst>
      <p:ext uri="{BB962C8B-B14F-4D97-AF65-F5344CB8AC3E}">
        <p14:creationId xmlns:p14="http://schemas.microsoft.com/office/powerpoint/2010/main" val="37197036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2"/>
          <p:cNvSpPr>
            <a:spLocks noGrp="1"/>
          </p:cNvSpPr>
          <p:nvPr>
            <p:ph idx="1"/>
          </p:nvPr>
        </p:nvSpPr>
        <p:spPr>
          <a:xfrm>
            <a:off x="856800" y="497865"/>
            <a:ext cx="7434663" cy="774368"/>
          </a:xfrm>
        </p:spPr>
        <p:txBody>
          <a:bodyPr>
            <a:normAutofit/>
          </a:bodyPr>
          <a:lstStyle/>
          <a:p>
            <a:pPr marL="0" indent="0">
              <a:buNone/>
            </a:pPr>
            <a:r>
              <a:rPr lang="en-US" sz="3600" b="1" dirty="0" smtClean="0">
                <a:solidFill>
                  <a:srgbClr val="FFFFFF"/>
                </a:solidFill>
                <a:latin typeface="Rosario Bold"/>
                <a:cs typeface="Rosario Bold"/>
              </a:rPr>
              <a:t>Policy documents</a:t>
            </a:r>
            <a:endParaRPr lang="en-US" sz="3600" b="1" dirty="0">
              <a:solidFill>
                <a:srgbClr val="FFFFFF"/>
              </a:solidFill>
              <a:latin typeface="Rosario Bold"/>
              <a:cs typeface="Rosario Bold"/>
            </a:endParaRPr>
          </a:p>
        </p:txBody>
      </p:sp>
      <p:grpSp>
        <p:nvGrpSpPr>
          <p:cNvPr id="21" name="Group 20"/>
          <p:cNvGrpSpPr/>
          <p:nvPr/>
        </p:nvGrpSpPr>
        <p:grpSpPr>
          <a:xfrm>
            <a:off x="856800" y="1487902"/>
            <a:ext cx="7362350" cy="1321832"/>
            <a:chOff x="856800" y="1990576"/>
            <a:chExt cx="7362350" cy="1321832"/>
          </a:xfrm>
        </p:grpSpPr>
        <p:sp>
          <p:nvSpPr>
            <p:cNvPr id="6" name="TextBox 5"/>
            <p:cNvSpPr txBox="1"/>
            <p:nvPr/>
          </p:nvSpPr>
          <p:spPr>
            <a:xfrm>
              <a:off x="1917603" y="1990576"/>
              <a:ext cx="3659113" cy="369332"/>
            </a:xfrm>
            <a:prstGeom prst="rect">
              <a:avLst/>
            </a:prstGeom>
            <a:noFill/>
          </p:spPr>
          <p:txBody>
            <a:bodyPr wrap="square" rtlCol="0">
              <a:spAutoFit/>
            </a:bodyPr>
            <a:lstStyle/>
            <a:p>
              <a:r>
                <a:rPr lang="en-US" dirty="0" smtClean="0">
                  <a:solidFill>
                    <a:schemeClr val="bg1"/>
                  </a:solidFill>
                  <a:latin typeface="Rosario Regular"/>
                  <a:cs typeface="Rosario Regular"/>
                </a:rPr>
                <a:t>World Health Organization (WHO)</a:t>
              </a:r>
              <a:endParaRPr lang="en-US" dirty="0">
                <a:solidFill>
                  <a:schemeClr val="bg1"/>
                </a:solidFill>
                <a:latin typeface="Rosario Regular"/>
                <a:cs typeface="Rosario Regular"/>
              </a:endParaRPr>
            </a:p>
          </p:txBody>
        </p:sp>
        <p:pic>
          <p:nvPicPr>
            <p:cNvPr id="12" name="Picture 11"/>
            <p:cNvPicPr>
              <a:picLocks noChangeAspect="1"/>
            </p:cNvPicPr>
            <p:nvPr/>
          </p:nvPicPr>
          <p:blipFill>
            <a:blip r:embed="rId3"/>
            <a:stretch>
              <a:fillRect/>
            </a:stretch>
          </p:blipFill>
          <p:spPr>
            <a:xfrm>
              <a:off x="856800" y="1990576"/>
              <a:ext cx="933903" cy="1321832"/>
            </a:xfrm>
            <a:prstGeom prst="rect">
              <a:avLst/>
            </a:prstGeom>
          </p:spPr>
        </p:pic>
        <p:sp>
          <p:nvSpPr>
            <p:cNvPr id="14" name="Rectangle 13"/>
            <p:cNvSpPr/>
            <p:nvPr/>
          </p:nvSpPr>
          <p:spPr>
            <a:xfrm>
              <a:off x="1917603" y="2359908"/>
              <a:ext cx="3840534" cy="646331"/>
            </a:xfrm>
            <a:prstGeom prst="rect">
              <a:avLst/>
            </a:prstGeom>
          </p:spPr>
          <p:txBody>
            <a:bodyPr wrap="square">
              <a:spAutoFit/>
            </a:bodyPr>
            <a:lstStyle/>
            <a:p>
              <a:r>
                <a:rPr lang="en-US" sz="1200" dirty="0" smtClean="0">
                  <a:solidFill>
                    <a:srgbClr val="FFFFFF"/>
                  </a:solidFill>
                  <a:latin typeface="Rosario Regular"/>
                  <a:cs typeface="Rosario Regular"/>
                </a:rPr>
                <a:t>“WHO </a:t>
              </a:r>
              <a:r>
                <a:rPr lang="en-US" sz="1200" dirty="0">
                  <a:solidFill>
                    <a:srgbClr val="FFFFFF"/>
                  </a:solidFill>
                  <a:latin typeface="Rosario Regular"/>
                  <a:cs typeface="Rosario Regular"/>
                </a:rPr>
                <a:t>policy on collaborative TB/HIV activities: guidelines for national </a:t>
              </a:r>
              <a:r>
                <a:rPr lang="en-US" sz="1200" dirty="0" err="1">
                  <a:solidFill>
                    <a:srgbClr val="FFFFFF"/>
                  </a:solidFill>
                  <a:latin typeface="Rosario Regular"/>
                  <a:cs typeface="Rosario Regular"/>
                </a:rPr>
                <a:t>programmes</a:t>
              </a:r>
              <a:r>
                <a:rPr lang="en-US" sz="1200" dirty="0">
                  <a:solidFill>
                    <a:srgbClr val="FFFFFF"/>
                  </a:solidFill>
                  <a:latin typeface="Rosario Regular"/>
                  <a:cs typeface="Rosario Regular"/>
                </a:rPr>
                <a:t> and other </a:t>
              </a:r>
              <a:r>
                <a:rPr lang="en-US" sz="1200" dirty="0" smtClean="0">
                  <a:solidFill>
                    <a:srgbClr val="FFFFFF"/>
                  </a:solidFill>
                  <a:latin typeface="Rosario Regular"/>
                  <a:cs typeface="Rosario Regular"/>
                </a:rPr>
                <a:t>stakeholders”</a:t>
              </a:r>
              <a:endParaRPr lang="en-US" sz="1200" dirty="0">
                <a:solidFill>
                  <a:srgbClr val="FFFFFF"/>
                </a:solidFill>
                <a:latin typeface="Rosario Regular"/>
                <a:cs typeface="Rosario Regular"/>
              </a:endParaRPr>
            </a:p>
          </p:txBody>
        </p:sp>
        <p:pic>
          <p:nvPicPr>
            <p:cNvPr id="18" name="Picture 17" descr="Screen Shot 2014-06-24 at 17.04.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120" y="1990577"/>
              <a:ext cx="2319030" cy="1055410"/>
            </a:xfrm>
            <a:prstGeom prst="rect">
              <a:avLst/>
            </a:prstGeom>
            <a:effectLst>
              <a:outerShdw blurRad="50800" dist="38100" dir="2700000" algn="tl" rotWithShape="0">
                <a:prstClr val="black">
                  <a:alpha val="40000"/>
                </a:prstClr>
              </a:outerShdw>
            </a:effectLst>
          </p:spPr>
        </p:pic>
      </p:grpSp>
      <p:grpSp>
        <p:nvGrpSpPr>
          <p:cNvPr id="23" name="Group 22"/>
          <p:cNvGrpSpPr/>
          <p:nvPr/>
        </p:nvGrpSpPr>
        <p:grpSpPr>
          <a:xfrm>
            <a:off x="856800" y="4381804"/>
            <a:ext cx="7362350" cy="1312550"/>
            <a:chOff x="856800" y="4821374"/>
            <a:chExt cx="7362350" cy="1312550"/>
          </a:xfrm>
        </p:grpSpPr>
        <p:sp>
          <p:nvSpPr>
            <p:cNvPr id="9" name="Rectangle 8"/>
            <p:cNvSpPr/>
            <p:nvPr/>
          </p:nvSpPr>
          <p:spPr>
            <a:xfrm>
              <a:off x="1917604" y="4821374"/>
              <a:ext cx="3659112" cy="646331"/>
            </a:xfrm>
            <a:prstGeom prst="rect">
              <a:avLst/>
            </a:prstGeom>
          </p:spPr>
          <p:txBody>
            <a:bodyPr wrap="square">
              <a:spAutoFit/>
            </a:bodyPr>
            <a:lstStyle/>
            <a:p>
              <a:r>
                <a:rPr lang="en-US" dirty="0" smtClean="0">
                  <a:solidFill>
                    <a:schemeClr val="bg1"/>
                  </a:solidFill>
                  <a:latin typeface="Rosario Regular"/>
                  <a:cs typeface="Rosario Regular"/>
                </a:rPr>
                <a:t>National Institute for Health and Care Excellence (NICE)</a:t>
              </a:r>
              <a:endParaRPr lang="en-US" dirty="0">
                <a:solidFill>
                  <a:schemeClr val="bg1"/>
                </a:solidFill>
                <a:latin typeface="Rosario Regular"/>
                <a:cs typeface="Rosario Regular"/>
              </a:endParaRPr>
            </a:p>
          </p:txBody>
        </p:sp>
        <p:pic>
          <p:nvPicPr>
            <p:cNvPr id="11" name="Picture 10"/>
            <p:cNvPicPr>
              <a:picLocks noChangeAspect="1"/>
            </p:cNvPicPr>
            <p:nvPr/>
          </p:nvPicPr>
          <p:blipFill>
            <a:blip r:embed="rId5"/>
            <a:stretch>
              <a:fillRect/>
            </a:stretch>
          </p:blipFill>
          <p:spPr>
            <a:xfrm>
              <a:off x="856800" y="4821374"/>
              <a:ext cx="918519" cy="1300057"/>
            </a:xfrm>
            <a:prstGeom prst="rect">
              <a:avLst/>
            </a:prstGeom>
          </p:spPr>
        </p:pic>
        <p:pic>
          <p:nvPicPr>
            <p:cNvPr id="17" name="Picture 16" descr="Screen Shot 2014-06-24 at 17.03.29.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0119" y="4886015"/>
              <a:ext cx="2319031" cy="792360"/>
            </a:xfrm>
            <a:prstGeom prst="rect">
              <a:avLst/>
            </a:prstGeom>
            <a:effectLst>
              <a:outerShdw blurRad="50800" dist="38100" dir="2700000" algn="tl" rotWithShape="0">
                <a:prstClr val="black">
                  <a:alpha val="40000"/>
                </a:prstClr>
              </a:outerShdw>
            </a:effectLst>
          </p:spPr>
        </p:pic>
        <p:sp>
          <p:nvSpPr>
            <p:cNvPr id="19" name="Rectangle 18"/>
            <p:cNvSpPr/>
            <p:nvPr/>
          </p:nvSpPr>
          <p:spPr>
            <a:xfrm>
              <a:off x="1917604" y="5487593"/>
              <a:ext cx="3659112" cy="646331"/>
            </a:xfrm>
            <a:prstGeom prst="rect">
              <a:avLst/>
            </a:prstGeom>
          </p:spPr>
          <p:txBody>
            <a:bodyPr wrap="square">
              <a:spAutoFit/>
            </a:bodyPr>
            <a:lstStyle/>
            <a:p>
              <a:r>
                <a:rPr lang="en-US" sz="1200" dirty="0" smtClean="0">
                  <a:solidFill>
                    <a:srgbClr val="FFFFFF"/>
                  </a:solidFill>
                  <a:latin typeface="Rosario Regular"/>
                  <a:cs typeface="Rosario Regular"/>
                </a:rPr>
                <a:t>“Delivering </a:t>
              </a:r>
              <a:r>
                <a:rPr lang="en-US" sz="1200" dirty="0">
                  <a:solidFill>
                    <a:srgbClr val="FFFFFF"/>
                  </a:solidFill>
                  <a:latin typeface="Rosario Regular"/>
                  <a:cs typeface="Rosario Regular"/>
                </a:rPr>
                <a:t>Accident Prevention at local level in the new public health system: Road safety policy and links to wider </a:t>
              </a:r>
              <a:r>
                <a:rPr lang="en-US" sz="1200" dirty="0" smtClean="0">
                  <a:solidFill>
                    <a:srgbClr val="FFFFFF"/>
                  </a:solidFill>
                  <a:latin typeface="Rosario Regular"/>
                  <a:cs typeface="Rosario Regular"/>
                </a:rPr>
                <a:t>objectives”</a:t>
              </a:r>
              <a:endParaRPr lang="en-US" sz="1200" dirty="0">
                <a:solidFill>
                  <a:srgbClr val="FFFFFF"/>
                </a:solidFill>
                <a:latin typeface="Rosario Regular"/>
                <a:cs typeface="Rosario Regular"/>
              </a:endParaRPr>
            </a:p>
          </p:txBody>
        </p:sp>
      </p:grpSp>
      <p:grpSp>
        <p:nvGrpSpPr>
          <p:cNvPr id="22" name="Group 21"/>
          <p:cNvGrpSpPr/>
          <p:nvPr/>
        </p:nvGrpSpPr>
        <p:grpSpPr>
          <a:xfrm>
            <a:off x="856800" y="2982768"/>
            <a:ext cx="7362350" cy="1202753"/>
            <a:chOff x="856800" y="3453890"/>
            <a:chExt cx="7362350" cy="1202753"/>
          </a:xfrm>
        </p:grpSpPr>
        <p:sp>
          <p:nvSpPr>
            <p:cNvPr id="8" name="Rectangle 7"/>
            <p:cNvSpPr/>
            <p:nvPr/>
          </p:nvSpPr>
          <p:spPr>
            <a:xfrm>
              <a:off x="1917603" y="3453891"/>
              <a:ext cx="3659113" cy="646331"/>
            </a:xfrm>
            <a:prstGeom prst="rect">
              <a:avLst/>
            </a:prstGeom>
          </p:spPr>
          <p:txBody>
            <a:bodyPr wrap="square">
              <a:spAutoFit/>
            </a:bodyPr>
            <a:lstStyle/>
            <a:p>
              <a:r>
                <a:rPr lang="en-US" dirty="0">
                  <a:solidFill>
                    <a:schemeClr val="bg1"/>
                  </a:solidFill>
                  <a:latin typeface="Rosario Regular"/>
                  <a:cs typeface="Rosario Regular"/>
                </a:rPr>
                <a:t>Intergovernmental Panel on Climate </a:t>
              </a:r>
              <a:r>
                <a:rPr lang="en-US" dirty="0" smtClean="0">
                  <a:solidFill>
                    <a:schemeClr val="bg1"/>
                  </a:solidFill>
                  <a:latin typeface="Rosario Regular"/>
                  <a:cs typeface="Rosario Regular"/>
                </a:rPr>
                <a:t>Change (IPCC)</a:t>
              </a:r>
              <a:endParaRPr lang="en-US" dirty="0">
                <a:solidFill>
                  <a:schemeClr val="bg1"/>
                </a:solidFill>
                <a:latin typeface="Rosario Regular"/>
                <a:cs typeface="Rosario Regular"/>
              </a:endParaRPr>
            </a:p>
          </p:txBody>
        </p:sp>
        <p:pic>
          <p:nvPicPr>
            <p:cNvPr id="10" name="Picture 9"/>
            <p:cNvPicPr>
              <a:picLocks noChangeAspect="1"/>
            </p:cNvPicPr>
            <p:nvPr/>
          </p:nvPicPr>
          <p:blipFill>
            <a:blip r:embed="rId7"/>
            <a:stretch>
              <a:fillRect/>
            </a:stretch>
          </p:blipFill>
          <p:spPr>
            <a:xfrm>
              <a:off x="856800" y="3453890"/>
              <a:ext cx="933903" cy="1202753"/>
            </a:xfrm>
            <a:prstGeom prst="rect">
              <a:avLst/>
            </a:prstGeom>
          </p:spPr>
        </p:pic>
        <p:pic>
          <p:nvPicPr>
            <p:cNvPr id="16" name="Picture 15" descr="Screen Shot 2014-06-24 at 17.03.01.png"/>
            <p:cNvPicPr>
              <a:picLocks noChangeAspect="1"/>
            </p:cNvPicPr>
            <p:nvPr/>
          </p:nvPicPr>
          <p:blipFill rotWithShape="1">
            <a:blip r:embed="rId8">
              <a:extLst>
                <a:ext uri="{28A0092B-C50C-407E-A947-70E740481C1C}">
                  <a14:useLocalDpi xmlns:a14="http://schemas.microsoft.com/office/drawing/2010/main" val="0"/>
                </a:ext>
              </a:extLst>
            </a:blip>
            <a:srcRect b="41107"/>
            <a:stretch/>
          </p:blipFill>
          <p:spPr>
            <a:xfrm>
              <a:off x="5900119" y="3498846"/>
              <a:ext cx="2319031" cy="981566"/>
            </a:xfrm>
            <a:prstGeom prst="rect">
              <a:avLst/>
            </a:prstGeom>
            <a:effectLst>
              <a:outerShdw blurRad="50800" dist="38100" dir="2700000" algn="tl" rotWithShape="0">
                <a:prstClr val="black">
                  <a:alpha val="40000"/>
                </a:prstClr>
              </a:outerShdw>
            </a:effectLst>
          </p:spPr>
        </p:pic>
        <p:sp>
          <p:nvSpPr>
            <p:cNvPr id="20" name="Rectangle 19"/>
            <p:cNvSpPr/>
            <p:nvPr/>
          </p:nvSpPr>
          <p:spPr>
            <a:xfrm>
              <a:off x="1917604" y="4117286"/>
              <a:ext cx="3659112" cy="461665"/>
            </a:xfrm>
            <a:prstGeom prst="rect">
              <a:avLst/>
            </a:prstGeom>
          </p:spPr>
          <p:txBody>
            <a:bodyPr wrap="square">
              <a:spAutoFit/>
            </a:bodyPr>
            <a:lstStyle/>
            <a:p>
              <a:r>
                <a:rPr lang="en-US" sz="1200" dirty="0" smtClean="0">
                  <a:solidFill>
                    <a:srgbClr val="FFFFFF"/>
                  </a:solidFill>
                  <a:latin typeface="Rosario Regular"/>
                  <a:cs typeface="Rosario Regular"/>
                </a:rPr>
                <a:t>“Managing </a:t>
              </a:r>
              <a:r>
                <a:rPr lang="en-US" sz="1200" dirty="0">
                  <a:solidFill>
                    <a:srgbClr val="FFFFFF"/>
                  </a:solidFill>
                  <a:latin typeface="Rosario Regular"/>
                  <a:cs typeface="Rosario Regular"/>
                </a:rPr>
                <a:t>the Risks of Extreme Events and Disasters to Advance Climate Change </a:t>
              </a:r>
              <a:r>
                <a:rPr lang="en-US" sz="1200" dirty="0" smtClean="0">
                  <a:solidFill>
                    <a:srgbClr val="FFFFFF"/>
                  </a:solidFill>
                  <a:latin typeface="Rosario Regular"/>
                  <a:cs typeface="Rosario Regular"/>
                </a:rPr>
                <a:t>Adaptation”</a:t>
              </a:r>
              <a:endParaRPr lang="en-US" sz="1200" dirty="0">
                <a:solidFill>
                  <a:srgbClr val="FFFFFF"/>
                </a:solidFill>
                <a:latin typeface="Rosario Regular"/>
                <a:cs typeface="Rosario Regular"/>
              </a:endParaRPr>
            </a:p>
          </p:txBody>
        </p:sp>
      </p:grpSp>
    </p:spTree>
    <p:extLst>
      <p:ext uri="{BB962C8B-B14F-4D97-AF65-F5344CB8AC3E}">
        <p14:creationId xmlns:p14="http://schemas.microsoft.com/office/powerpoint/2010/main" val="564280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79" y="1039216"/>
            <a:ext cx="8377031" cy="4305322"/>
          </a:xfrm>
        </p:spPr>
        <p:txBody>
          <a:bodyPr>
            <a:normAutofit fontScale="92500" lnSpcReduction="10000"/>
          </a:bodyPr>
          <a:lstStyle/>
          <a:p>
            <a:pPr marL="0" indent="0" algn="ctr">
              <a:buNone/>
            </a:pPr>
            <a:r>
              <a:rPr lang="en-US" sz="4600" dirty="0" smtClean="0">
                <a:latin typeface="Open Sans Light"/>
                <a:cs typeface="Open Sans Light"/>
              </a:rPr>
              <a:t>What we’ll keep working on: d</a:t>
            </a:r>
            <a:r>
              <a:rPr lang="en-US" sz="4600" dirty="0" smtClean="0">
                <a:latin typeface="Open Sans Light"/>
                <a:cs typeface="Open Sans Light"/>
              </a:rPr>
              <a:t>ata that is</a:t>
            </a:r>
            <a:endParaRPr lang="en-US" sz="4600" dirty="0" smtClean="0">
              <a:latin typeface="Open Sans Light"/>
              <a:cs typeface="Open Sans Light"/>
            </a:endParaRPr>
          </a:p>
          <a:p>
            <a:pPr marL="0" indent="0" algn="ctr">
              <a:buNone/>
            </a:pPr>
            <a:endParaRPr lang="en-US" sz="4600" dirty="0" smtClean="0">
              <a:latin typeface="Open Sans Light"/>
              <a:cs typeface="Open Sans Light"/>
            </a:endParaRPr>
          </a:p>
          <a:p>
            <a:pPr marL="0" indent="0" algn="ctr">
              <a:buNone/>
            </a:pPr>
            <a:r>
              <a:rPr lang="en-US" sz="4600" dirty="0" smtClean="0">
                <a:latin typeface="Open Sans Light"/>
                <a:cs typeface="Open Sans Light"/>
              </a:rPr>
              <a:t>Auditable</a:t>
            </a:r>
          </a:p>
          <a:p>
            <a:pPr marL="0" indent="0" algn="ctr">
              <a:buNone/>
            </a:pPr>
            <a:r>
              <a:rPr lang="en-US" sz="4600" dirty="0" smtClean="0">
                <a:latin typeface="Open Sans Light"/>
                <a:cs typeface="Open Sans Light"/>
              </a:rPr>
              <a:t>Meaningful</a:t>
            </a:r>
          </a:p>
          <a:p>
            <a:pPr marL="0" indent="0" algn="ctr">
              <a:buNone/>
            </a:pPr>
            <a:r>
              <a:rPr lang="en-US" sz="4600" dirty="0" smtClean="0">
                <a:latin typeface="Open Sans Light"/>
                <a:cs typeface="Open Sans Light"/>
              </a:rPr>
              <a:t>Presented in context</a:t>
            </a:r>
            <a:endParaRPr lang="en-US" sz="4600" dirty="0">
              <a:latin typeface="Open Sans Light"/>
              <a:cs typeface="Open Sans Light"/>
            </a:endParaRPr>
          </a:p>
          <a:p>
            <a:pPr marL="0" indent="0" algn="ctr">
              <a:buNone/>
            </a:pPr>
            <a:endParaRPr lang="en-US" sz="4600" dirty="0">
              <a:latin typeface="Open Sans Light"/>
              <a:cs typeface="Open Sans Light"/>
            </a:endParaRPr>
          </a:p>
        </p:txBody>
      </p:sp>
    </p:spTree>
    <p:extLst>
      <p:ext uri="{BB962C8B-B14F-4D97-AF65-F5344CB8AC3E}">
        <p14:creationId xmlns:p14="http://schemas.microsoft.com/office/powerpoint/2010/main" val="2671492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94362" y="119698"/>
            <a:ext cx="7180011" cy="4767527"/>
          </a:xfrm>
          <a:prstGeom prst="rect">
            <a:avLst/>
          </a:prstGeom>
        </p:spPr>
      </p:pic>
      <p:pic>
        <p:nvPicPr>
          <p:cNvPr id="7" name="Picture 6"/>
          <p:cNvPicPr>
            <a:picLocks noChangeAspect="1"/>
          </p:cNvPicPr>
          <p:nvPr/>
        </p:nvPicPr>
        <p:blipFill>
          <a:blip r:embed="rId4"/>
          <a:stretch>
            <a:fillRect/>
          </a:stretch>
        </p:blipFill>
        <p:spPr>
          <a:xfrm>
            <a:off x="3028242" y="5190810"/>
            <a:ext cx="1524000" cy="1524000"/>
          </a:xfrm>
          <a:prstGeom prst="rect">
            <a:avLst/>
          </a:prstGeom>
        </p:spPr>
      </p:pic>
      <p:pic>
        <p:nvPicPr>
          <p:cNvPr id="8" name="Picture 7"/>
          <p:cNvPicPr>
            <a:picLocks noChangeAspect="1"/>
          </p:cNvPicPr>
          <p:nvPr/>
        </p:nvPicPr>
        <p:blipFill>
          <a:blip r:embed="rId5"/>
          <a:stretch>
            <a:fillRect/>
          </a:stretch>
        </p:blipFill>
        <p:spPr>
          <a:xfrm>
            <a:off x="4684368" y="5198156"/>
            <a:ext cx="1136026" cy="1516654"/>
          </a:xfrm>
          <a:prstGeom prst="rect">
            <a:avLst/>
          </a:prstGeom>
        </p:spPr>
      </p:pic>
    </p:spTree>
    <p:extLst>
      <p:ext uri="{BB962C8B-B14F-4D97-AF65-F5344CB8AC3E}">
        <p14:creationId xmlns:p14="http://schemas.microsoft.com/office/powerpoint/2010/main" val="165796085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79" y="2301122"/>
            <a:ext cx="8377031" cy="2028944"/>
          </a:xfrm>
        </p:spPr>
        <p:txBody>
          <a:bodyPr>
            <a:normAutofit/>
          </a:bodyPr>
          <a:lstStyle/>
          <a:p>
            <a:pPr marL="0" indent="0" algn="ctr">
              <a:buNone/>
            </a:pPr>
            <a:r>
              <a:rPr lang="en-US" sz="4600" dirty="0" smtClean="0">
                <a:latin typeface="Open Sans Light"/>
                <a:cs typeface="Open Sans Light"/>
              </a:rPr>
              <a:t>Thanks!</a:t>
            </a:r>
          </a:p>
        </p:txBody>
      </p:sp>
    </p:spTree>
    <p:extLst>
      <p:ext uri="{BB962C8B-B14F-4D97-AF65-F5344CB8AC3E}">
        <p14:creationId xmlns:p14="http://schemas.microsoft.com/office/powerpoint/2010/main" val="40758692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79" y="2186790"/>
            <a:ext cx="8377031" cy="3372190"/>
          </a:xfrm>
        </p:spPr>
        <p:txBody>
          <a:bodyPr>
            <a:normAutofit/>
          </a:bodyPr>
          <a:lstStyle/>
          <a:p>
            <a:pPr marL="0" indent="0" algn="ctr">
              <a:buNone/>
            </a:pPr>
            <a:r>
              <a:rPr lang="en-US" sz="4600" dirty="0" smtClean="0">
                <a:latin typeface="Open Sans Light"/>
                <a:cs typeface="Open Sans Light"/>
              </a:rPr>
              <a:t>We’ve </a:t>
            </a:r>
            <a:r>
              <a:rPr lang="en-US" sz="4600" dirty="0" smtClean="0">
                <a:latin typeface="Open Sans Light"/>
                <a:cs typeface="Open Sans Light"/>
              </a:rPr>
              <a:t>learned lots</a:t>
            </a:r>
          </a:p>
        </p:txBody>
      </p:sp>
    </p:spTree>
    <p:extLst>
      <p:ext uri="{BB962C8B-B14F-4D97-AF65-F5344CB8AC3E}">
        <p14:creationId xmlns:p14="http://schemas.microsoft.com/office/powerpoint/2010/main" val="41831322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4-09-24 at 20.31.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34" y="247433"/>
            <a:ext cx="4385374" cy="3065047"/>
          </a:xfrm>
          <a:prstGeom prst="rect">
            <a:avLst/>
          </a:prstGeom>
          <a:ln>
            <a:solidFill>
              <a:srgbClr val="4F81BD"/>
            </a:solidFill>
          </a:ln>
        </p:spPr>
      </p:pic>
      <p:pic>
        <p:nvPicPr>
          <p:cNvPr id="8" name="Picture 7" descr="Screen Shot 2014-09-24 at 20.31.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9174" y="247433"/>
            <a:ext cx="4222529" cy="3038222"/>
          </a:xfrm>
          <a:prstGeom prst="rect">
            <a:avLst/>
          </a:prstGeom>
          <a:ln>
            <a:solidFill>
              <a:srgbClr val="4F81BD"/>
            </a:solidFill>
          </a:ln>
        </p:spPr>
      </p:pic>
      <p:pic>
        <p:nvPicPr>
          <p:cNvPr id="9" name="Picture 8"/>
          <p:cNvPicPr>
            <a:picLocks noChangeAspect="1"/>
          </p:cNvPicPr>
          <p:nvPr/>
        </p:nvPicPr>
        <p:blipFill>
          <a:blip r:embed="rId5"/>
          <a:stretch>
            <a:fillRect/>
          </a:stretch>
        </p:blipFill>
        <p:spPr>
          <a:xfrm>
            <a:off x="1715346" y="4910855"/>
            <a:ext cx="2815362" cy="1710723"/>
          </a:xfrm>
          <a:prstGeom prst="rect">
            <a:avLst/>
          </a:prstGeom>
        </p:spPr>
      </p:pic>
      <p:pic>
        <p:nvPicPr>
          <p:cNvPr id="10" name="Picture 9"/>
          <p:cNvPicPr>
            <a:picLocks noChangeAspect="1"/>
          </p:cNvPicPr>
          <p:nvPr/>
        </p:nvPicPr>
        <p:blipFill>
          <a:blip r:embed="rId6"/>
          <a:stretch>
            <a:fillRect/>
          </a:stretch>
        </p:blipFill>
        <p:spPr>
          <a:xfrm>
            <a:off x="192720" y="4908259"/>
            <a:ext cx="1284989" cy="1713319"/>
          </a:xfrm>
          <a:prstGeom prst="rect">
            <a:avLst/>
          </a:prstGeom>
        </p:spPr>
      </p:pic>
      <p:pic>
        <p:nvPicPr>
          <p:cNvPr id="11" name="Picture 10"/>
          <p:cNvPicPr>
            <a:picLocks noChangeAspect="1"/>
          </p:cNvPicPr>
          <p:nvPr/>
        </p:nvPicPr>
        <p:blipFill>
          <a:blip r:embed="rId7"/>
          <a:stretch>
            <a:fillRect/>
          </a:stretch>
        </p:blipFill>
        <p:spPr>
          <a:xfrm>
            <a:off x="4729174" y="4903458"/>
            <a:ext cx="2290827" cy="1718120"/>
          </a:xfrm>
          <a:prstGeom prst="rect">
            <a:avLst/>
          </a:prstGeom>
        </p:spPr>
      </p:pic>
      <p:pic>
        <p:nvPicPr>
          <p:cNvPr id="12" name="Picture 11"/>
          <p:cNvPicPr>
            <a:picLocks noChangeAspect="1"/>
          </p:cNvPicPr>
          <p:nvPr/>
        </p:nvPicPr>
        <p:blipFill>
          <a:blip r:embed="rId8"/>
          <a:stretch>
            <a:fillRect/>
          </a:stretch>
        </p:blipFill>
        <p:spPr>
          <a:xfrm>
            <a:off x="7267750" y="4910855"/>
            <a:ext cx="1710735" cy="1710735"/>
          </a:xfrm>
          <a:prstGeom prst="rect">
            <a:avLst/>
          </a:prstGeom>
        </p:spPr>
      </p:pic>
      <p:pic>
        <p:nvPicPr>
          <p:cNvPr id="13" name="Picture 12" descr="Screen Shot 2014-09-24 at 20.40.1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1012" y="2408342"/>
            <a:ext cx="4838989" cy="2213580"/>
          </a:xfrm>
          <a:prstGeom prst="rect">
            <a:avLst/>
          </a:prstGeom>
          <a:ln>
            <a:solidFill>
              <a:srgbClr val="4F81BD"/>
            </a:solidFill>
          </a:ln>
        </p:spPr>
      </p:pic>
    </p:spTree>
    <p:extLst>
      <p:ext uri="{BB962C8B-B14F-4D97-AF65-F5344CB8AC3E}">
        <p14:creationId xmlns:p14="http://schemas.microsoft.com/office/powerpoint/2010/main" val="3221340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5-07 at 13.4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839"/>
            <a:ext cx="9144000" cy="1618074"/>
          </a:xfrm>
          <a:prstGeom prst="rect">
            <a:avLst/>
          </a:prstGeom>
        </p:spPr>
      </p:pic>
      <p:pic>
        <p:nvPicPr>
          <p:cNvPr id="5" name="Picture 4" descr="Screen Shot 2014-05-07 at 13.40.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35201"/>
            <a:ext cx="9144000" cy="2008144"/>
          </a:xfrm>
          <a:prstGeom prst="rect">
            <a:avLst/>
          </a:prstGeom>
        </p:spPr>
      </p:pic>
      <p:pic>
        <p:nvPicPr>
          <p:cNvPr id="7" name="Picture 6" descr="Screen Shot 2014-05-07 at 13.41.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176074"/>
            <a:ext cx="9144000" cy="1465061"/>
          </a:xfrm>
          <a:prstGeom prst="rect">
            <a:avLst/>
          </a:prstGeom>
        </p:spPr>
      </p:pic>
      <p:pic>
        <p:nvPicPr>
          <p:cNvPr id="8" name="Picture 7" descr="Screen Shot 2014-05-07 at 13.41.2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810737"/>
            <a:ext cx="9144000" cy="1365337"/>
          </a:xfrm>
          <a:prstGeom prst="rect">
            <a:avLst/>
          </a:prstGeom>
        </p:spPr>
      </p:pic>
    </p:spTree>
    <p:extLst>
      <p:ext uri="{BB962C8B-B14F-4D97-AF65-F5344CB8AC3E}">
        <p14:creationId xmlns:p14="http://schemas.microsoft.com/office/powerpoint/2010/main" val="820444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09133" y="188486"/>
            <a:ext cx="8747245" cy="4585871"/>
          </a:xfrm>
          <a:prstGeom prst="rect">
            <a:avLst/>
          </a:prstGeom>
          <a:noFill/>
        </p:spPr>
        <p:txBody>
          <a:bodyPr wrap="square">
            <a:spAutoFit/>
          </a:bodyPr>
          <a:lstStyle>
            <a:lvl1pPr marL="285750" indent="-285750" eaLnBrk="0" hangingPunct="0">
              <a:defRPr>
                <a:solidFill>
                  <a:schemeClr val="tx1"/>
                </a:solidFill>
                <a:latin typeface="Calibri" charset="0"/>
                <a:ea typeface="ＭＳ Ｐゴシック"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buFont typeface="Arial" charset="0"/>
              <a:buChar char="•"/>
            </a:pPr>
            <a:r>
              <a:rPr lang="en-US" sz="2200" dirty="0">
                <a:latin typeface="Arial" charset="0"/>
              </a:rPr>
              <a:t>To gauge the overall popularly of the article</a:t>
            </a:r>
            <a:r>
              <a:rPr lang="en-US" sz="2400" dirty="0">
                <a:latin typeface="Arial" charset="0"/>
              </a:rPr>
              <a:t> </a:t>
            </a:r>
          </a:p>
          <a:p>
            <a:pPr lvl="1" eaLnBrk="1" hangingPunct="1">
              <a:buFont typeface="Arial" charset="0"/>
              <a:buChar char="•"/>
            </a:pPr>
            <a:r>
              <a:rPr lang="en-US" sz="1400" b="1" dirty="0">
                <a:solidFill>
                  <a:srgbClr val="FF0000"/>
                </a:solidFill>
                <a:latin typeface="Arial" charset="0"/>
                <a:ea typeface="ＭＳ Ｐゴシック" charset="0"/>
              </a:rPr>
              <a:t>87%</a:t>
            </a:r>
            <a:r>
              <a:rPr lang="en-US" sz="1400" b="1" dirty="0">
                <a:latin typeface="Arial" charset="0"/>
                <a:ea typeface="ＭＳ Ｐゴシック" charset="0"/>
              </a:rPr>
              <a:t> </a:t>
            </a:r>
            <a:r>
              <a:rPr lang="en-US" sz="1400" dirty="0">
                <a:latin typeface="Arial" charset="0"/>
                <a:ea typeface="ＭＳ Ｐゴシック" charset="0"/>
              </a:rPr>
              <a:t>of respondents strongly agreed or agreed</a:t>
            </a:r>
          </a:p>
          <a:p>
            <a:pPr eaLnBrk="1" hangingPunct="1"/>
            <a:endParaRPr lang="en-US" sz="2200" dirty="0">
              <a:latin typeface="Arial" charset="0"/>
            </a:endParaRPr>
          </a:p>
          <a:p>
            <a:pPr eaLnBrk="1" hangingPunct="1">
              <a:buFont typeface="Arial" charset="0"/>
              <a:buChar char="•"/>
            </a:pPr>
            <a:r>
              <a:rPr lang="en-US" sz="2200" dirty="0">
                <a:latin typeface="Arial" charset="0"/>
              </a:rPr>
              <a:t>To discover and network with researchers who are interested in the same area of their work </a:t>
            </a:r>
          </a:p>
          <a:p>
            <a:pPr lvl="1" eaLnBrk="1" hangingPunct="1">
              <a:buFont typeface="Arial" charset="0"/>
              <a:buChar char="•"/>
            </a:pPr>
            <a:r>
              <a:rPr lang="en-US" sz="1400" b="1" dirty="0">
                <a:solidFill>
                  <a:srgbClr val="FF0000"/>
                </a:solidFill>
                <a:latin typeface="Arial" charset="0"/>
                <a:ea typeface="ＭＳ Ｐゴシック" charset="0"/>
              </a:rPr>
              <a:t>77% </a:t>
            </a:r>
            <a:r>
              <a:rPr lang="en-US" sz="1400" dirty="0">
                <a:latin typeface="Arial" charset="0"/>
                <a:ea typeface="ＭＳ Ｐゴシック" charset="0"/>
              </a:rPr>
              <a:t>strongly agreed or agreed</a:t>
            </a:r>
            <a:r>
              <a:rPr lang="en-US" dirty="0">
                <a:latin typeface="Arial" charset="0"/>
                <a:ea typeface="ＭＳ Ｐゴシック" charset="0"/>
              </a:rPr>
              <a:t/>
            </a:r>
            <a:br>
              <a:rPr lang="en-US" dirty="0">
                <a:latin typeface="Arial" charset="0"/>
                <a:ea typeface="ＭＳ Ｐゴシック" charset="0"/>
              </a:rPr>
            </a:br>
            <a:endParaRPr lang="en-US" dirty="0">
              <a:latin typeface="Arial" charset="0"/>
              <a:ea typeface="ＭＳ Ｐゴシック" charset="0"/>
            </a:endParaRPr>
          </a:p>
          <a:p>
            <a:pPr eaLnBrk="1" hangingPunct="1">
              <a:buFont typeface="Arial" charset="0"/>
              <a:buChar char="•"/>
            </a:pPr>
            <a:r>
              <a:rPr lang="en-US" sz="2200" dirty="0">
                <a:latin typeface="Arial" charset="0"/>
              </a:rPr>
              <a:t>To understands a paper</a:t>
            </a:r>
            <a:r>
              <a:rPr lang="ja-JP" altLang="en-US" sz="2200" dirty="0">
                <a:latin typeface="Arial" charset="0"/>
              </a:rPr>
              <a:t>’</a:t>
            </a:r>
            <a:r>
              <a:rPr lang="en-US" sz="2200" dirty="0">
                <a:latin typeface="Arial" charset="0"/>
              </a:rPr>
              <a:t>s influence on the scientific community </a:t>
            </a:r>
          </a:p>
          <a:p>
            <a:pPr lvl="1" eaLnBrk="1" hangingPunct="1">
              <a:buFont typeface="Arial" charset="0"/>
              <a:buChar char="•"/>
            </a:pPr>
            <a:r>
              <a:rPr lang="en-US" sz="1400" b="1" dirty="0">
                <a:solidFill>
                  <a:srgbClr val="FF0000"/>
                </a:solidFill>
                <a:latin typeface="Arial" charset="0"/>
                <a:ea typeface="ＭＳ Ｐゴシック" charset="0"/>
              </a:rPr>
              <a:t>66% </a:t>
            </a:r>
            <a:r>
              <a:rPr lang="en-US" sz="1400" dirty="0">
                <a:latin typeface="Arial" charset="0"/>
                <a:ea typeface="ＭＳ Ｐゴシック" charset="0"/>
              </a:rPr>
              <a:t>strongly agreed or agreed</a:t>
            </a:r>
            <a:r>
              <a:rPr lang="en-US" dirty="0">
                <a:latin typeface="Arial" charset="0"/>
                <a:ea typeface="ＭＳ Ｐゴシック" charset="0"/>
              </a:rPr>
              <a:t/>
            </a:r>
            <a:br>
              <a:rPr lang="en-US" dirty="0">
                <a:latin typeface="Arial" charset="0"/>
                <a:ea typeface="ＭＳ Ｐゴシック" charset="0"/>
              </a:rPr>
            </a:br>
            <a:endParaRPr lang="en-US" dirty="0">
              <a:latin typeface="Arial" charset="0"/>
              <a:ea typeface="ＭＳ Ｐゴシック" charset="0"/>
            </a:endParaRPr>
          </a:p>
          <a:p>
            <a:pPr eaLnBrk="1" hangingPunct="1">
              <a:buFont typeface="Arial" charset="0"/>
              <a:buChar char="•"/>
            </a:pPr>
            <a:r>
              <a:rPr lang="en-US" sz="2200" dirty="0">
                <a:latin typeface="Arial" charset="0"/>
              </a:rPr>
              <a:t>To determine what journal to submit their next paper to </a:t>
            </a:r>
          </a:p>
          <a:p>
            <a:pPr lvl="1" eaLnBrk="1" hangingPunct="1">
              <a:buFont typeface="Arial" charset="0"/>
              <a:buChar char="•"/>
            </a:pPr>
            <a:r>
              <a:rPr lang="en-US" sz="1400" b="1" dirty="0">
                <a:solidFill>
                  <a:srgbClr val="FF0000"/>
                </a:solidFill>
                <a:latin typeface="Arial" charset="0"/>
                <a:ea typeface="ＭＳ Ｐゴシック" charset="0"/>
              </a:rPr>
              <a:t>60% </a:t>
            </a:r>
            <a:r>
              <a:rPr lang="en-US" sz="1400" dirty="0">
                <a:latin typeface="Arial" charset="0"/>
                <a:ea typeface="ＭＳ Ｐゴシック" charset="0"/>
              </a:rPr>
              <a:t>of respondents strongly agreed or agreed</a:t>
            </a:r>
            <a:r>
              <a:rPr lang="en-US" dirty="0">
                <a:latin typeface="Arial" charset="0"/>
                <a:ea typeface="ＭＳ Ｐゴシック" charset="0"/>
              </a:rPr>
              <a:t/>
            </a:r>
            <a:br>
              <a:rPr lang="en-US" dirty="0">
                <a:latin typeface="Arial" charset="0"/>
                <a:ea typeface="ＭＳ Ｐゴシック" charset="0"/>
              </a:rPr>
            </a:br>
            <a:endParaRPr lang="en-US" dirty="0">
              <a:latin typeface="Arial" charset="0"/>
              <a:ea typeface="ＭＳ Ｐゴシック" charset="0"/>
            </a:endParaRPr>
          </a:p>
          <a:p>
            <a:pPr eaLnBrk="1" hangingPunct="1">
              <a:buFont typeface="Arial" charset="0"/>
              <a:buChar char="•"/>
            </a:pPr>
            <a:r>
              <a:rPr lang="en-US" sz="2200" dirty="0">
                <a:latin typeface="Arial" charset="0"/>
              </a:rPr>
              <a:t>To determine areas of research to explore </a:t>
            </a:r>
          </a:p>
          <a:p>
            <a:pPr lvl="1" eaLnBrk="1" hangingPunct="1">
              <a:buFont typeface="Arial" charset="0"/>
              <a:buChar char="•"/>
            </a:pPr>
            <a:r>
              <a:rPr lang="en-US" sz="1400" dirty="0">
                <a:latin typeface="Arial" charset="0"/>
                <a:ea typeface="ＭＳ Ｐゴシック" charset="0"/>
              </a:rPr>
              <a:t>Only </a:t>
            </a:r>
            <a:r>
              <a:rPr lang="en-US" sz="1400" b="1" dirty="0">
                <a:solidFill>
                  <a:srgbClr val="FF0000"/>
                </a:solidFill>
                <a:latin typeface="Arial" charset="0"/>
                <a:ea typeface="ＭＳ Ｐゴシック" charset="0"/>
              </a:rPr>
              <a:t>37%</a:t>
            </a:r>
            <a:r>
              <a:rPr lang="en-US" sz="1400" dirty="0">
                <a:latin typeface="Arial" charset="0"/>
                <a:ea typeface="ＭＳ Ｐゴシック" charset="0"/>
              </a:rPr>
              <a:t> of respondents strongly agreed or agreed</a:t>
            </a:r>
          </a:p>
        </p:txBody>
      </p:sp>
      <p:pic>
        <p:nvPicPr>
          <p:cNvPr id="3" name="Picture 2"/>
          <p:cNvPicPr>
            <a:picLocks noChangeAspect="1"/>
          </p:cNvPicPr>
          <p:nvPr/>
        </p:nvPicPr>
        <p:blipFill>
          <a:blip r:embed="rId3"/>
          <a:stretch>
            <a:fillRect/>
          </a:stretch>
        </p:blipFill>
        <p:spPr>
          <a:xfrm>
            <a:off x="4572000" y="5228379"/>
            <a:ext cx="1371600" cy="1371600"/>
          </a:xfrm>
          <a:prstGeom prst="rect">
            <a:avLst/>
          </a:prstGeom>
        </p:spPr>
      </p:pic>
      <p:pic>
        <p:nvPicPr>
          <p:cNvPr id="4" name="Picture 3"/>
          <p:cNvPicPr>
            <a:picLocks noChangeAspect="1"/>
          </p:cNvPicPr>
          <p:nvPr/>
        </p:nvPicPr>
        <p:blipFill>
          <a:blip r:embed="rId4"/>
          <a:stretch>
            <a:fillRect/>
          </a:stretch>
        </p:blipFill>
        <p:spPr>
          <a:xfrm>
            <a:off x="3390857" y="5222955"/>
            <a:ext cx="965972" cy="1377024"/>
          </a:xfrm>
          <a:prstGeom prst="rect">
            <a:avLst/>
          </a:prstGeom>
        </p:spPr>
      </p:pic>
    </p:spTree>
    <p:extLst>
      <p:ext uri="{BB962C8B-B14F-4D97-AF65-F5344CB8AC3E}">
        <p14:creationId xmlns:p14="http://schemas.microsoft.com/office/powerpoint/2010/main" val="409693770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79" y="2186790"/>
            <a:ext cx="8377031" cy="1187260"/>
          </a:xfrm>
        </p:spPr>
        <p:txBody>
          <a:bodyPr>
            <a:normAutofit/>
          </a:bodyPr>
          <a:lstStyle/>
          <a:p>
            <a:pPr marL="0" indent="0" algn="ctr">
              <a:buNone/>
            </a:pPr>
            <a:r>
              <a:rPr lang="en-US" sz="4600" dirty="0" smtClean="0">
                <a:latin typeface="Open Sans Light"/>
                <a:cs typeface="Open Sans Light"/>
              </a:rPr>
              <a:t>The Evaluation Gap</a:t>
            </a:r>
          </a:p>
        </p:txBody>
      </p:sp>
      <p:pic>
        <p:nvPicPr>
          <p:cNvPr id="4" name="Picture 3"/>
          <p:cNvPicPr>
            <a:picLocks noChangeAspect="1"/>
          </p:cNvPicPr>
          <p:nvPr/>
        </p:nvPicPr>
        <p:blipFill>
          <a:blip r:embed="rId3"/>
          <a:stretch>
            <a:fillRect/>
          </a:stretch>
        </p:blipFill>
        <p:spPr>
          <a:xfrm>
            <a:off x="3844503" y="5143811"/>
            <a:ext cx="1382829" cy="1501357"/>
          </a:xfrm>
          <a:prstGeom prst="rect">
            <a:avLst/>
          </a:prstGeom>
        </p:spPr>
      </p:pic>
    </p:spTree>
    <p:extLst>
      <p:ext uri="{BB962C8B-B14F-4D97-AF65-F5344CB8AC3E}">
        <p14:creationId xmlns:p14="http://schemas.microsoft.com/office/powerpoint/2010/main" val="24261317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2-10 at 19.2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443" y="648807"/>
            <a:ext cx="4000500" cy="4787900"/>
          </a:xfrm>
          <a:prstGeom prst="rect">
            <a:avLst/>
          </a:prstGeom>
          <a:ln>
            <a:solidFill>
              <a:srgbClr val="4F81BD"/>
            </a:solidFill>
          </a:ln>
        </p:spPr>
      </p:pic>
      <p:pic>
        <p:nvPicPr>
          <p:cNvPr id="2" name="Picture 1" descr="Screen Shot 2014-09-04 at 10.41.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749" y="648807"/>
            <a:ext cx="4229100" cy="2311400"/>
          </a:xfrm>
          <a:prstGeom prst="rect">
            <a:avLst/>
          </a:prstGeom>
          <a:ln>
            <a:solidFill>
              <a:srgbClr val="4F81BD"/>
            </a:solidFill>
          </a:ln>
        </p:spPr>
      </p:pic>
      <p:sp>
        <p:nvSpPr>
          <p:cNvPr id="5" name="TextBox 4"/>
          <p:cNvSpPr txBox="1"/>
          <p:nvPr/>
        </p:nvSpPr>
        <p:spPr>
          <a:xfrm>
            <a:off x="5715276" y="3122485"/>
            <a:ext cx="1824770" cy="477054"/>
          </a:xfrm>
          <a:prstGeom prst="rect">
            <a:avLst/>
          </a:prstGeom>
          <a:noFill/>
        </p:spPr>
        <p:txBody>
          <a:bodyPr wrap="none" rtlCol="0">
            <a:spAutoFit/>
          </a:bodyPr>
          <a:lstStyle/>
          <a:p>
            <a:r>
              <a:rPr lang="en-US" sz="2500" b="1" dirty="0" smtClean="0"/>
              <a:t>Netherlands</a:t>
            </a:r>
            <a:endParaRPr lang="en-US" sz="2500" b="1" dirty="0"/>
          </a:p>
        </p:txBody>
      </p:sp>
      <p:sp>
        <p:nvSpPr>
          <p:cNvPr id="6" name="TextBox 5"/>
          <p:cNvSpPr txBox="1"/>
          <p:nvPr/>
        </p:nvSpPr>
        <p:spPr>
          <a:xfrm>
            <a:off x="1972768" y="5568235"/>
            <a:ext cx="569387" cy="477054"/>
          </a:xfrm>
          <a:prstGeom prst="rect">
            <a:avLst/>
          </a:prstGeom>
          <a:noFill/>
        </p:spPr>
        <p:txBody>
          <a:bodyPr wrap="none" rtlCol="0">
            <a:spAutoFit/>
          </a:bodyPr>
          <a:lstStyle/>
          <a:p>
            <a:r>
              <a:rPr lang="en-US" sz="2500" b="1" dirty="0" smtClean="0"/>
              <a:t>UK</a:t>
            </a:r>
            <a:endParaRPr lang="en-US" sz="2500" b="1" dirty="0"/>
          </a:p>
        </p:txBody>
      </p:sp>
      <p:pic>
        <p:nvPicPr>
          <p:cNvPr id="7" name="Picture 6" descr="Screen Shot 2014-09-04 at 10.39.3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6539" y="4048611"/>
            <a:ext cx="4399310" cy="1388096"/>
          </a:xfrm>
          <a:prstGeom prst="rect">
            <a:avLst/>
          </a:prstGeom>
          <a:ln>
            <a:solidFill>
              <a:srgbClr val="4F81BD"/>
            </a:solidFill>
          </a:ln>
        </p:spPr>
      </p:pic>
      <p:sp>
        <p:nvSpPr>
          <p:cNvPr id="8" name="TextBox 7"/>
          <p:cNvSpPr txBox="1"/>
          <p:nvPr/>
        </p:nvSpPr>
        <p:spPr>
          <a:xfrm>
            <a:off x="6038177" y="5563370"/>
            <a:ext cx="1377995" cy="477054"/>
          </a:xfrm>
          <a:prstGeom prst="rect">
            <a:avLst/>
          </a:prstGeom>
          <a:noFill/>
        </p:spPr>
        <p:txBody>
          <a:bodyPr wrap="none" rtlCol="0">
            <a:spAutoFit/>
          </a:bodyPr>
          <a:lstStyle/>
          <a:p>
            <a:r>
              <a:rPr lang="en-US" sz="2500" b="1" dirty="0" smtClean="0"/>
              <a:t>Australia</a:t>
            </a:r>
            <a:endParaRPr lang="en-US" sz="2500" b="1" dirty="0"/>
          </a:p>
        </p:txBody>
      </p:sp>
    </p:spTree>
    <p:extLst>
      <p:ext uri="{BB962C8B-B14F-4D97-AF65-F5344CB8AC3E}">
        <p14:creationId xmlns:p14="http://schemas.microsoft.com/office/powerpoint/2010/main" val="29921733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79" y="2186790"/>
            <a:ext cx="8377031" cy="3372190"/>
          </a:xfrm>
        </p:spPr>
        <p:txBody>
          <a:bodyPr>
            <a:normAutofit/>
          </a:bodyPr>
          <a:lstStyle/>
          <a:p>
            <a:pPr marL="0" indent="0" algn="ctr">
              <a:buNone/>
            </a:pPr>
            <a:r>
              <a:rPr lang="en-US" sz="4600" dirty="0" smtClean="0">
                <a:latin typeface="Open Sans Light"/>
                <a:cs typeface="Open Sans Light"/>
              </a:rPr>
              <a:t>What tools, data or practices can help bridge the gap today?</a:t>
            </a:r>
          </a:p>
        </p:txBody>
      </p:sp>
    </p:spTree>
    <p:extLst>
      <p:ext uri="{BB962C8B-B14F-4D97-AF65-F5344CB8AC3E}">
        <p14:creationId xmlns:p14="http://schemas.microsoft.com/office/powerpoint/2010/main" val="10309183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24 at 20.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905" y="302779"/>
            <a:ext cx="6475520" cy="4047906"/>
          </a:xfrm>
          <a:prstGeom prst="rect">
            <a:avLst/>
          </a:prstGeom>
          <a:ln>
            <a:solidFill>
              <a:srgbClr val="4F81BD"/>
            </a:solidFill>
          </a:ln>
        </p:spPr>
      </p:pic>
      <p:pic>
        <p:nvPicPr>
          <p:cNvPr id="7" name="Picture 6"/>
          <p:cNvPicPr>
            <a:picLocks noChangeAspect="1"/>
          </p:cNvPicPr>
          <p:nvPr/>
        </p:nvPicPr>
        <p:blipFill>
          <a:blip r:embed="rId4"/>
          <a:stretch>
            <a:fillRect/>
          </a:stretch>
        </p:blipFill>
        <p:spPr>
          <a:xfrm>
            <a:off x="526327" y="5182691"/>
            <a:ext cx="1470557" cy="1470557"/>
          </a:xfrm>
          <a:prstGeom prst="rect">
            <a:avLst/>
          </a:prstGeom>
        </p:spPr>
      </p:pic>
      <p:pic>
        <p:nvPicPr>
          <p:cNvPr id="8" name="Picture 7"/>
          <p:cNvPicPr>
            <a:picLocks noChangeAspect="1"/>
          </p:cNvPicPr>
          <p:nvPr/>
        </p:nvPicPr>
        <p:blipFill>
          <a:blip r:embed="rId5"/>
          <a:stretch>
            <a:fillRect/>
          </a:stretch>
        </p:blipFill>
        <p:spPr>
          <a:xfrm>
            <a:off x="2152500" y="5185798"/>
            <a:ext cx="1470557" cy="1470557"/>
          </a:xfrm>
          <a:prstGeom prst="rect">
            <a:avLst/>
          </a:prstGeom>
        </p:spPr>
      </p:pic>
      <p:pic>
        <p:nvPicPr>
          <p:cNvPr id="9" name="Picture 8"/>
          <p:cNvPicPr>
            <a:picLocks noChangeAspect="1"/>
          </p:cNvPicPr>
          <p:nvPr/>
        </p:nvPicPr>
        <p:blipFill>
          <a:blip r:embed="rId6"/>
          <a:stretch>
            <a:fillRect/>
          </a:stretch>
        </p:blipFill>
        <p:spPr>
          <a:xfrm>
            <a:off x="5468925" y="5182690"/>
            <a:ext cx="1473665" cy="1473665"/>
          </a:xfrm>
          <a:prstGeom prst="rect">
            <a:avLst/>
          </a:prstGeom>
        </p:spPr>
      </p:pic>
      <p:pic>
        <p:nvPicPr>
          <p:cNvPr id="10" name="Picture 9"/>
          <p:cNvPicPr>
            <a:picLocks noChangeAspect="1"/>
          </p:cNvPicPr>
          <p:nvPr/>
        </p:nvPicPr>
        <p:blipFill>
          <a:blip r:embed="rId7"/>
          <a:stretch>
            <a:fillRect/>
          </a:stretch>
        </p:blipFill>
        <p:spPr>
          <a:xfrm>
            <a:off x="3803006" y="5182690"/>
            <a:ext cx="1473665" cy="1473665"/>
          </a:xfrm>
          <a:prstGeom prst="rect">
            <a:avLst/>
          </a:prstGeom>
        </p:spPr>
      </p:pic>
      <p:pic>
        <p:nvPicPr>
          <p:cNvPr id="11" name="Picture 10"/>
          <p:cNvPicPr>
            <a:picLocks noChangeAspect="1"/>
          </p:cNvPicPr>
          <p:nvPr/>
        </p:nvPicPr>
        <p:blipFill>
          <a:blip r:embed="rId8"/>
          <a:stretch>
            <a:fillRect/>
          </a:stretch>
        </p:blipFill>
        <p:spPr>
          <a:xfrm>
            <a:off x="7091038" y="5182690"/>
            <a:ext cx="1470558" cy="1470558"/>
          </a:xfrm>
          <a:prstGeom prst="rect">
            <a:avLst/>
          </a:prstGeom>
        </p:spPr>
      </p:pic>
    </p:spTree>
    <p:extLst>
      <p:ext uri="{BB962C8B-B14F-4D97-AF65-F5344CB8AC3E}">
        <p14:creationId xmlns:p14="http://schemas.microsoft.com/office/powerpoint/2010/main" val="4261380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TotalTime>
  <Words>697</Words>
  <Application>Microsoft Macintosh PowerPoint</Application>
  <PresentationFormat>On-screen Show (4:3)</PresentationFormat>
  <Paragraphs>70</Paragraphs>
  <Slides>15</Slides>
  <Notes>14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Altmetric.com in 2014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Altmetric in 2014</dc:title>
  <dc:creator>Euan Adie</dc:creator>
  <cp:lastModifiedBy>Euan Adie</cp:lastModifiedBy>
  <cp:revision>35</cp:revision>
  <dcterms:created xsi:type="dcterms:W3CDTF">2014-09-24T19:14:14Z</dcterms:created>
  <dcterms:modified xsi:type="dcterms:W3CDTF">2014-09-25T07:26:55Z</dcterms:modified>
</cp:coreProperties>
</file>